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62" r:id="rId11"/>
    <p:sldId id="272" r:id="rId12"/>
    <p:sldId id="263" r:id="rId13"/>
    <p:sldId id="270" r:id="rId14"/>
    <p:sldId id="271" r:id="rId15"/>
    <p:sldId id="274" r:id="rId16"/>
    <p:sldId id="264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53246" autoAdjust="0"/>
  </p:normalViewPr>
  <p:slideViewPr>
    <p:cSldViewPr snapToGrid="0">
      <p:cViewPr varScale="1">
        <p:scale>
          <a:sx n="56" d="100"/>
          <a:sy n="56" d="100"/>
        </p:scale>
        <p:origin x="24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12151-35EC-47A5-9B6E-374AB4E7296A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99C3E78-6382-4741-9BF3-423F86EE2298}">
      <dgm:prSet/>
      <dgm:spPr/>
      <dgm:t>
        <a:bodyPr/>
        <a:lstStyle/>
        <a:p>
          <a:r>
            <a:rPr lang="en-GB"/>
            <a:t>In the UK alone, over 1,500 people died in RTCs in 2021 – more than double those killed in homicides and terrorism combined (DfT, 2021; House of Commons, 2021; ONS, 2022).</a:t>
          </a:r>
          <a:endParaRPr lang="en-US"/>
        </a:p>
      </dgm:t>
    </dgm:pt>
    <dgm:pt modelId="{FDA938C7-DAED-4E60-802D-74419FC1900D}" type="parTrans" cxnId="{DB4E3FCE-EF85-4D3A-891D-E0D50A3F6864}">
      <dgm:prSet/>
      <dgm:spPr/>
      <dgm:t>
        <a:bodyPr/>
        <a:lstStyle/>
        <a:p>
          <a:endParaRPr lang="en-US"/>
        </a:p>
      </dgm:t>
    </dgm:pt>
    <dgm:pt modelId="{685CC4EA-C64B-49C2-997C-2E1D7F026136}" type="sibTrans" cxnId="{DB4E3FCE-EF85-4D3A-891D-E0D50A3F6864}">
      <dgm:prSet/>
      <dgm:spPr/>
      <dgm:t>
        <a:bodyPr/>
        <a:lstStyle/>
        <a:p>
          <a:endParaRPr lang="en-US"/>
        </a:p>
      </dgm:t>
    </dgm:pt>
    <dgm:pt modelId="{E688171B-9D38-4631-B686-38C8B2BB4325}">
      <dgm:prSet/>
      <dgm:spPr/>
      <dgm:t>
        <a:bodyPr/>
        <a:lstStyle/>
        <a:p>
          <a:r>
            <a:rPr lang="en-GB"/>
            <a:t>Statistics from Warwickshire County Council recorded 16,634 collisions and 18,633 casualties between 2011 and 2020 (Warwickshire County Council, 2022).</a:t>
          </a:r>
          <a:endParaRPr lang="en-US"/>
        </a:p>
      </dgm:t>
    </dgm:pt>
    <dgm:pt modelId="{5717407E-6CC6-4498-9FC3-776429B5EFB0}" type="parTrans" cxnId="{6087FB8C-3DDB-45BD-B113-65FFBE54D358}">
      <dgm:prSet/>
      <dgm:spPr/>
      <dgm:t>
        <a:bodyPr/>
        <a:lstStyle/>
        <a:p>
          <a:endParaRPr lang="en-US"/>
        </a:p>
      </dgm:t>
    </dgm:pt>
    <dgm:pt modelId="{44EF7C85-8B4E-4FDE-9B7C-F26B67254134}" type="sibTrans" cxnId="{6087FB8C-3DDB-45BD-B113-65FFBE54D358}">
      <dgm:prSet/>
      <dgm:spPr/>
      <dgm:t>
        <a:bodyPr/>
        <a:lstStyle/>
        <a:p>
          <a:endParaRPr lang="en-US"/>
        </a:p>
      </dgm:t>
    </dgm:pt>
    <dgm:pt modelId="{EBA98466-F4C4-4498-AC3A-DD3D09F71B89}">
      <dgm:prSet/>
      <dgm:spPr/>
      <dgm:t>
        <a:bodyPr/>
        <a:lstStyle/>
        <a:p>
          <a:r>
            <a:rPr lang="en-GB"/>
            <a:t>Post-crash management is key to physical and psychological return to ‘normality’ (</a:t>
          </a:r>
          <a:r>
            <a:rPr lang="da-DK"/>
            <a:t>Peden et al, 2004; Balikuddembe et al, 2017). </a:t>
          </a:r>
          <a:endParaRPr lang="en-US"/>
        </a:p>
      </dgm:t>
    </dgm:pt>
    <dgm:pt modelId="{DF645008-5648-4EA6-A0CF-08595C086CCE}" type="parTrans" cxnId="{C43884F6-99B1-49B3-B56D-8D397FD0D1EB}">
      <dgm:prSet/>
      <dgm:spPr/>
      <dgm:t>
        <a:bodyPr/>
        <a:lstStyle/>
        <a:p>
          <a:endParaRPr lang="en-US"/>
        </a:p>
      </dgm:t>
    </dgm:pt>
    <dgm:pt modelId="{F2253C95-035E-435F-888F-19A41F2686C0}" type="sibTrans" cxnId="{C43884F6-99B1-49B3-B56D-8D397FD0D1EB}">
      <dgm:prSet/>
      <dgm:spPr/>
      <dgm:t>
        <a:bodyPr/>
        <a:lstStyle/>
        <a:p>
          <a:endParaRPr lang="en-US"/>
        </a:p>
      </dgm:t>
    </dgm:pt>
    <dgm:pt modelId="{6C93A4BB-C4DF-4164-82D7-A35B5BBE89D3}" type="pres">
      <dgm:prSet presAssocID="{5FD12151-35EC-47A5-9B6E-374AB4E7296A}" presName="outerComposite" presStyleCnt="0">
        <dgm:presLayoutVars>
          <dgm:chMax val="5"/>
          <dgm:dir/>
          <dgm:resizeHandles val="exact"/>
        </dgm:presLayoutVars>
      </dgm:prSet>
      <dgm:spPr/>
    </dgm:pt>
    <dgm:pt modelId="{4762BFD0-CD1D-4CE8-99C7-4BE6EBD4B216}" type="pres">
      <dgm:prSet presAssocID="{5FD12151-35EC-47A5-9B6E-374AB4E7296A}" presName="dummyMaxCanvas" presStyleCnt="0">
        <dgm:presLayoutVars/>
      </dgm:prSet>
      <dgm:spPr/>
    </dgm:pt>
    <dgm:pt modelId="{0260D37E-D6FD-4063-9606-A9C915DBD4EC}" type="pres">
      <dgm:prSet presAssocID="{5FD12151-35EC-47A5-9B6E-374AB4E7296A}" presName="ThreeNodes_1" presStyleLbl="node1" presStyleIdx="0" presStyleCnt="3">
        <dgm:presLayoutVars>
          <dgm:bulletEnabled val="1"/>
        </dgm:presLayoutVars>
      </dgm:prSet>
      <dgm:spPr/>
    </dgm:pt>
    <dgm:pt modelId="{10321FE3-ECE7-409D-9A48-A3692BC8F54D}" type="pres">
      <dgm:prSet presAssocID="{5FD12151-35EC-47A5-9B6E-374AB4E7296A}" presName="ThreeNodes_2" presStyleLbl="node1" presStyleIdx="1" presStyleCnt="3">
        <dgm:presLayoutVars>
          <dgm:bulletEnabled val="1"/>
        </dgm:presLayoutVars>
      </dgm:prSet>
      <dgm:spPr/>
    </dgm:pt>
    <dgm:pt modelId="{5F828DA9-6377-433E-B213-D7746C355B38}" type="pres">
      <dgm:prSet presAssocID="{5FD12151-35EC-47A5-9B6E-374AB4E7296A}" presName="ThreeNodes_3" presStyleLbl="node1" presStyleIdx="2" presStyleCnt="3">
        <dgm:presLayoutVars>
          <dgm:bulletEnabled val="1"/>
        </dgm:presLayoutVars>
      </dgm:prSet>
      <dgm:spPr/>
    </dgm:pt>
    <dgm:pt modelId="{1D2A6EC2-6A9D-4D5A-B765-ED932FF1E3AE}" type="pres">
      <dgm:prSet presAssocID="{5FD12151-35EC-47A5-9B6E-374AB4E7296A}" presName="ThreeConn_1-2" presStyleLbl="fgAccFollowNode1" presStyleIdx="0" presStyleCnt="2">
        <dgm:presLayoutVars>
          <dgm:bulletEnabled val="1"/>
        </dgm:presLayoutVars>
      </dgm:prSet>
      <dgm:spPr/>
    </dgm:pt>
    <dgm:pt modelId="{4C79AD3C-9349-4820-8BD2-BADBB95FE861}" type="pres">
      <dgm:prSet presAssocID="{5FD12151-35EC-47A5-9B6E-374AB4E7296A}" presName="ThreeConn_2-3" presStyleLbl="fgAccFollowNode1" presStyleIdx="1" presStyleCnt="2">
        <dgm:presLayoutVars>
          <dgm:bulletEnabled val="1"/>
        </dgm:presLayoutVars>
      </dgm:prSet>
      <dgm:spPr/>
    </dgm:pt>
    <dgm:pt modelId="{25222099-71BC-485C-BAF0-85B325D6D915}" type="pres">
      <dgm:prSet presAssocID="{5FD12151-35EC-47A5-9B6E-374AB4E7296A}" presName="ThreeNodes_1_text" presStyleLbl="node1" presStyleIdx="2" presStyleCnt="3">
        <dgm:presLayoutVars>
          <dgm:bulletEnabled val="1"/>
        </dgm:presLayoutVars>
      </dgm:prSet>
      <dgm:spPr/>
    </dgm:pt>
    <dgm:pt modelId="{59DCE78D-ECFE-4908-B88C-4ABDE067B923}" type="pres">
      <dgm:prSet presAssocID="{5FD12151-35EC-47A5-9B6E-374AB4E7296A}" presName="ThreeNodes_2_text" presStyleLbl="node1" presStyleIdx="2" presStyleCnt="3">
        <dgm:presLayoutVars>
          <dgm:bulletEnabled val="1"/>
        </dgm:presLayoutVars>
      </dgm:prSet>
      <dgm:spPr/>
    </dgm:pt>
    <dgm:pt modelId="{E4D9042F-7FAA-4CC9-90B7-C19CD6C3EC45}" type="pres">
      <dgm:prSet presAssocID="{5FD12151-35EC-47A5-9B6E-374AB4E7296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5610905-269D-4FBA-946E-B6AD310C37E7}" type="presOf" srcId="{44EF7C85-8B4E-4FDE-9B7C-F26B67254134}" destId="{4C79AD3C-9349-4820-8BD2-BADBB95FE861}" srcOrd="0" destOrd="0" presId="urn:microsoft.com/office/officeart/2005/8/layout/vProcess5"/>
    <dgm:cxn modelId="{5F7DC43E-A172-460A-8D87-8F1D03FD3001}" type="presOf" srcId="{EBA98466-F4C4-4498-AC3A-DD3D09F71B89}" destId="{E4D9042F-7FAA-4CC9-90B7-C19CD6C3EC45}" srcOrd="1" destOrd="0" presId="urn:microsoft.com/office/officeart/2005/8/layout/vProcess5"/>
    <dgm:cxn modelId="{CBCD9E4F-CAC1-4F39-B79B-FEB0CCF6C57E}" type="presOf" srcId="{E688171B-9D38-4631-B686-38C8B2BB4325}" destId="{59DCE78D-ECFE-4908-B88C-4ABDE067B923}" srcOrd="1" destOrd="0" presId="urn:microsoft.com/office/officeart/2005/8/layout/vProcess5"/>
    <dgm:cxn modelId="{EC1ACE50-ECDF-4673-A157-56C8C2303C36}" type="presOf" srcId="{E688171B-9D38-4631-B686-38C8B2BB4325}" destId="{10321FE3-ECE7-409D-9A48-A3692BC8F54D}" srcOrd="0" destOrd="0" presId="urn:microsoft.com/office/officeart/2005/8/layout/vProcess5"/>
    <dgm:cxn modelId="{DB51FB52-B487-4A97-8AEB-47A1BCAE2B2C}" type="presOf" srcId="{EBA98466-F4C4-4498-AC3A-DD3D09F71B89}" destId="{5F828DA9-6377-433E-B213-D7746C355B38}" srcOrd="0" destOrd="0" presId="urn:microsoft.com/office/officeart/2005/8/layout/vProcess5"/>
    <dgm:cxn modelId="{1A4A5C6D-4B08-4ED9-9796-87BAAE122F8F}" type="presOf" srcId="{499C3E78-6382-4741-9BF3-423F86EE2298}" destId="{25222099-71BC-485C-BAF0-85B325D6D915}" srcOrd="1" destOrd="0" presId="urn:microsoft.com/office/officeart/2005/8/layout/vProcess5"/>
    <dgm:cxn modelId="{C8A47D7F-82C8-47C1-900D-0A6BF1C90132}" type="presOf" srcId="{499C3E78-6382-4741-9BF3-423F86EE2298}" destId="{0260D37E-D6FD-4063-9606-A9C915DBD4EC}" srcOrd="0" destOrd="0" presId="urn:microsoft.com/office/officeart/2005/8/layout/vProcess5"/>
    <dgm:cxn modelId="{6087FB8C-3DDB-45BD-B113-65FFBE54D358}" srcId="{5FD12151-35EC-47A5-9B6E-374AB4E7296A}" destId="{E688171B-9D38-4631-B686-38C8B2BB4325}" srcOrd="1" destOrd="0" parTransId="{5717407E-6CC6-4498-9FC3-776429B5EFB0}" sibTransId="{44EF7C85-8B4E-4FDE-9B7C-F26B67254134}"/>
    <dgm:cxn modelId="{A449629E-ECEF-4308-A06D-39644CC3479E}" type="presOf" srcId="{685CC4EA-C64B-49C2-997C-2E1D7F026136}" destId="{1D2A6EC2-6A9D-4D5A-B765-ED932FF1E3AE}" srcOrd="0" destOrd="0" presId="urn:microsoft.com/office/officeart/2005/8/layout/vProcess5"/>
    <dgm:cxn modelId="{DD774EA4-BE2F-4487-AFF3-797E70AFFC60}" type="presOf" srcId="{5FD12151-35EC-47A5-9B6E-374AB4E7296A}" destId="{6C93A4BB-C4DF-4164-82D7-A35B5BBE89D3}" srcOrd="0" destOrd="0" presId="urn:microsoft.com/office/officeart/2005/8/layout/vProcess5"/>
    <dgm:cxn modelId="{DB4E3FCE-EF85-4D3A-891D-E0D50A3F6864}" srcId="{5FD12151-35EC-47A5-9B6E-374AB4E7296A}" destId="{499C3E78-6382-4741-9BF3-423F86EE2298}" srcOrd="0" destOrd="0" parTransId="{FDA938C7-DAED-4E60-802D-74419FC1900D}" sibTransId="{685CC4EA-C64B-49C2-997C-2E1D7F026136}"/>
    <dgm:cxn modelId="{C43884F6-99B1-49B3-B56D-8D397FD0D1EB}" srcId="{5FD12151-35EC-47A5-9B6E-374AB4E7296A}" destId="{EBA98466-F4C4-4498-AC3A-DD3D09F71B89}" srcOrd="2" destOrd="0" parTransId="{DF645008-5648-4EA6-A0CF-08595C086CCE}" sibTransId="{F2253C95-035E-435F-888F-19A41F2686C0}"/>
    <dgm:cxn modelId="{EE61545E-8F92-4674-8C3A-6921580D4E93}" type="presParOf" srcId="{6C93A4BB-C4DF-4164-82D7-A35B5BBE89D3}" destId="{4762BFD0-CD1D-4CE8-99C7-4BE6EBD4B216}" srcOrd="0" destOrd="0" presId="urn:microsoft.com/office/officeart/2005/8/layout/vProcess5"/>
    <dgm:cxn modelId="{CFEB0054-7176-4327-96B3-F09713C8D3A4}" type="presParOf" srcId="{6C93A4BB-C4DF-4164-82D7-A35B5BBE89D3}" destId="{0260D37E-D6FD-4063-9606-A9C915DBD4EC}" srcOrd="1" destOrd="0" presId="urn:microsoft.com/office/officeart/2005/8/layout/vProcess5"/>
    <dgm:cxn modelId="{B98E8776-A3A4-4D07-A70D-0F975792C974}" type="presParOf" srcId="{6C93A4BB-C4DF-4164-82D7-A35B5BBE89D3}" destId="{10321FE3-ECE7-409D-9A48-A3692BC8F54D}" srcOrd="2" destOrd="0" presId="urn:microsoft.com/office/officeart/2005/8/layout/vProcess5"/>
    <dgm:cxn modelId="{DF166BE2-A27B-4367-A8E1-9B9FF2223764}" type="presParOf" srcId="{6C93A4BB-C4DF-4164-82D7-A35B5BBE89D3}" destId="{5F828DA9-6377-433E-B213-D7746C355B38}" srcOrd="3" destOrd="0" presId="urn:microsoft.com/office/officeart/2005/8/layout/vProcess5"/>
    <dgm:cxn modelId="{A079A5BF-EB1C-422E-97C3-21E99E56322C}" type="presParOf" srcId="{6C93A4BB-C4DF-4164-82D7-A35B5BBE89D3}" destId="{1D2A6EC2-6A9D-4D5A-B765-ED932FF1E3AE}" srcOrd="4" destOrd="0" presId="urn:microsoft.com/office/officeart/2005/8/layout/vProcess5"/>
    <dgm:cxn modelId="{1D47E752-8BC4-46D5-8884-0F3A33CF2C50}" type="presParOf" srcId="{6C93A4BB-C4DF-4164-82D7-A35B5BBE89D3}" destId="{4C79AD3C-9349-4820-8BD2-BADBB95FE861}" srcOrd="5" destOrd="0" presId="urn:microsoft.com/office/officeart/2005/8/layout/vProcess5"/>
    <dgm:cxn modelId="{D14C6D12-3D78-4310-A8C8-BD6678418105}" type="presParOf" srcId="{6C93A4BB-C4DF-4164-82D7-A35B5BBE89D3}" destId="{25222099-71BC-485C-BAF0-85B325D6D915}" srcOrd="6" destOrd="0" presId="urn:microsoft.com/office/officeart/2005/8/layout/vProcess5"/>
    <dgm:cxn modelId="{3E381D98-EC98-4E6E-9994-9840BCA263D9}" type="presParOf" srcId="{6C93A4BB-C4DF-4164-82D7-A35B5BBE89D3}" destId="{59DCE78D-ECFE-4908-B88C-4ABDE067B923}" srcOrd="7" destOrd="0" presId="urn:microsoft.com/office/officeart/2005/8/layout/vProcess5"/>
    <dgm:cxn modelId="{34936680-F06F-4264-8935-F12C54B406DB}" type="presParOf" srcId="{6C93A4BB-C4DF-4164-82D7-A35B5BBE89D3}" destId="{E4D9042F-7FAA-4CC9-90B7-C19CD6C3EC4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B02CFC-1788-4673-9723-9DDC966DAEF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F2C4039-807F-4F69-9E34-6B81EE3AB4CF}">
      <dgm:prSet/>
      <dgm:spPr/>
      <dgm:t>
        <a:bodyPr/>
        <a:lstStyle/>
        <a:p>
          <a:r>
            <a:rPr lang="en-GB"/>
            <a:t>Eligibility criteria for victim support varies between force areas.</a:t>
          </a:r>
          <a:endParaRPr lang="en-US"/>
        </a:p>
      </dgm:t>
    </dgm:pt>
    <dgm:pt modelId="{73BC7724-5102-4C73-BE34-DA21F42F58C1}" type="parTrans" cxnId="{0318EEF0-692D-40EF-AC94-44E4EB8A9403}">
      <dgm:prSet/>
      <dgm:spPr/>
      <dgm:t>
        <a:bodyPr/>
        <a:lstStyle/>
        <a:p>
          <a:endParaRPr lang="en-US"/>
        </a:p>
      </dgm:t>
    </dgm:pt>
    <dgm:pt modelId="{02A881E9-11C0-416D-BAB6-3FA6954C90C3}" type="sibTrans" cxnId="{0318EEF0-692D-40EF-AC94-44E4EB8A9403}">
      <dgm:prSet/>
      <dgm:spPr/>
      <dgm:t>
        <a:bodyPr/>
        <a:lstStyle/>
        <a:p>
          <a:endParaRPr lang="en-US"/>
        </a:p>
      </dgm:t>
    </dgm:pt>
    <dgm:pt modelId="{59A10660-4D48-4CAF-B2A3-59C254063C0C}">
      <dgm:prSet/>
      <dgm:spPr/>
      <dgm:t>
        <a:bodyPr/>
        <a:lstStyle/>
        <a:p>
          <a:r>
            <a:rPr lang="en-GB"/>
            <a:t>Most forces provide support for both fatal and serious/life-changing collisions.</a:t>
          </a:r>
          <a:endParaRPr lang="en-US"/>
        </a:p>
      </dgm:t>
    </dgm:pt>
    <dgm:pt modelId="{972E5E6E-FBEB-427C-87F2-73DD2AA85207}" type="parTrans" cxnId="{ACB2AF4D-2E36-4B81-BA9E-874E4003BBD1}">
      <dgm:prSet/>
      <dgm:spPr/>
      <dgm:t>
        <a:bodyPr/>
        <a:lstStyle/>
        <a:p>
          <a:endParaRPr lang="en-US"/>
        </a:p>
      </dgm:t>
    </dgm:pt>
    <dgm:pt modelId="{BB59DD2C-BD4E-4BA1-A9F9-037CE62C9CBA}" type="sibTrans" cxnId="{ACB2AF4D-2E36-4B81-BA9E-874E4003BBD1}">
      <dgm:prSet/>
      <dgm:spPr/>
      <dgm:t>
        <a:bodyPr/>
        <a:lstStyle/>
        <a:p>
          <a:endParaRPr lang="en-US"/>
        </a:p>
      </dgm:t>
    </dgm:pt>
    <dgm:pt modelId="{5B2E3E68-6F57-4EC7-9AB2-9B51244E4F54}">
      <dgm:prSet/>
      <dgm:spPr/>
      <dgm:t>
        <a:bodyPr/>
        <a:lstStyle/>
        <a:p>
          <a:r>
            <a:rPr lang="en-GB"/>
            <a:t>Most forces provide support to individuals directly injured and their next of kin. </a:t>
          </a:r>
          <a:endParaRPr lang="en-US"/>
        </a:p>
      </dgm:t>
    </dgm:pt>
    <dgm:pt modelId="{22EA6299-B3E8-4B65-B689-8C3A8DB1B084}" type="parTrans" cxnId="{22F40DA6-4F33-4F84-BCE6-574851625BB5}">
      <dgm:prSet/>
      <dgm:spPr/>
      <dgm:t>
        <a:bodyPr/>
        <a:lstStyle/>
        <a:p>
          <a:endParaRPr lang="en-US"/>
        </a:p>
      </dgm:t>
    </dgm:pt>
    <dgm:pt modelId="{6C24FB6B-4871-46F2-BEF1-932A035B6489}" type="sibTrans" cxnId="{22F40DA6-4F33-4F84-BCE6-574851625BB5}">
      <dgm:prSet/>
      <dgm:spPr/>
      <dgm:t>
        <a:bodyPr/>
        <a:lstStyle/>
        <a:p>
          <a:endParaRPr lang="en-US"/>
        </a:p>
      </dgm:t>
    </dgm:pt>
    <dgm:pt modelId="{449CB964-68BC-45A9-B831-7387C3182676}">
      <dgm:prSet/>
      <dgm:spPr/>
      <dgm:t>
        <a:bodyPr/>
        <a:lstStyle/>
        <a:p>
          <a:r>
            <a:rPr lang="en-GB"/>
            <a:t>Some forces provide support to others.</a:t>
          </a:r>
          <a:endParaRPr lang="en-US"/>
        </a:p>
      </dgm:t>
    </dgm:pt>
    <dgm:pt modelId="{31F149E8-BC61-4051-8C14-FA9A3E259FC8}" type="parTrans" cxnId="{52122017-C825-4CFB-B654-511F82B30066}">
      <dgm:prSet/>
      <dgm:spPr/>
      <dgm:t>
        <a:bodyPr/>
        <a:lstStyle/>
        <a:p>
          <a:endParaRPr lang="en-US"/>
        </a:p>
      </dgm:t>
    </dgm:pt>
    <dgm:pt modelId="{484B11FE-A5AD-426A-A73A-7C51D9E7412B}" type="sibTrans" cxnId="{52122017-C825-4CFB-B654-511F82B30066}">
      <dgm:prSet/>
      <dgm:spPr/>
      <dgm:t>
        <a:bodyPr/>
        <a:lstStyle/>
        <a:p>
          <a:endParaRPr lang="en-US"/>
        </a:p>
      </dgm:t>
    </dgm:pt>
    <dgm:pt modelId="{BE7E2CFC-2BAA-4819-ACDD-4F1D22A4ED7A}" type="pres">
      <dgm:prSet presAssocID="{F3B02CFC-1788-4673-9723-9DDC966DAEF4}" presName="linear" presStyleCnt="0">
        <dgm:presLayoutVars>
          <dgm:animLvl val="lvl"/>
          <dgm:resizeHandles val="exact"/>
        </dgm:presLayoutVars>
      </dgm:prSet>
      <dgm:spPr/>
    </dgm:pt>
    <dgm:pt modelId="{A8965ECA-D85F-4E9A-8D4E-BD9DF19798AB}" type="pres">
      <dgm:prSet presAssocID="{7F2C4039-807F-4F69-9E34-6B81EE3AB4C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26FD90C-8CBD-41CC-A247-80CBFF5FCA01}" type="pres">
      <dgm:prSet presAssocID="{02A881E9-11C0-416D-BAB6-3FA6954C90C3}" presName="spacer" presStyleCnt="0"/>
      <dgm:spPr/>
    </dgm:pt>
    <dgm:pt modelId="{1BFE235F-4BEA-4BAB-B9F9-B56FD93A61CC}" type="pres">
      <dgm:prSet presAssocID="{59A10660-4D48-4CAF-B2A3-59C254063C0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4796A37-C16E-450B-8298-FE1C944C259C}" type="pres">
      <dgm:prSet presAssocID="{BB59DD2C-BD4E-4BA1-A9F9-037CE62C9CBA}" presName="spacer" presStyleCnt="0"/>
      <dgm:spPr/>
    </dgm:pt>
    <dgm:pt modelId="{AA7D7335-FCDB-40DC-BE00-6D79D90D17FA}" type="pres">
      <dgm:prSet presAssocID="{5B2E3E68-6F57-4EC7-9AB2-9B51244E4F5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7050E9B-68F0-48DE-A926-50044C90287C}" type="pres">
      <dgm:prSet presAssocID="{6C24FB6B-4871-46F2-BEF1-932A035B6489}" presName="spacer" presStyleCnt="0"/>
      <dgm:spPr/>
    </dgm:pt>
    <dgm:pt modelId="{766519E3-98B5-4A01-A9F9-A65E6A24A846}" type="pres">
      <dgm:prSet presAssocID="{449CB964-68BC-45A9-B831-7387C3182676}" presName="parentText" presStyleLbl="node1" presStyleIdx="3" presStyleCnt="4" custLinFactY="4794" custLinFactNeighborX="-3460" custLinFactNeighborY="100000">
        <dgm:presLayoutVars>
          <dgm:chMax val="0"/>
          <dgm:bulletEnabled val="1"/>
        </dgm:presLayoutVars>
      </dgm:prSet>
      <dgm:spPr/>
    </dgm:pt>
  </dgm:ptLst>
  <dgm:cxnLst>
    <dgm:cxn modelId="{52122017-C825-4CFB-B654-511F82B30066}" srcId="{F3B02CFC-1788-4673-9723-9DDC966DAEF4}" destId="{449CB964-68BC-45A9-B831-7387C3182676}" srcOrd="3" destOrd="0" parTransId="{31F149E8-BC61-4051-8C14-FA9A3E259FC8}" sibTransId="{484B11FE-A5AD-426A-A73A-7C51D9E7412B}"/>
    <dgm:cxn modelId="{A355054B-D425-4A02-A5DC-3A5A2AD742EF}" type="presOf" srcId="{F3B02CFC-1788-4673-9723-9DDC966DAEF4}" destId="{BE7E2CFC-2BAA-4819-ACDD-4F1D22A4ED7A}" srcOrd="0" destOrd="0" presId="urn:microsoft.com/office/officeart/2005/8/layout/vList2"/>
    <dgm:cxn modelId="{ACB2AF4D-2E36-4B81-BA9E-874E4003BBD1}" srcId="{F3B02CFC-1788-4673-9723-9DDC966DAEF4}" destId="{59A10660-4D48-4CAF-B2A3-59C254063C0C}" srcOrd="1" destOrd="0" parTransId="{972E5E6E-FBEB-427C-87F2-73DD2AA85207}" sibTransId="{BB59DD2C-BD4E-4BA1-A9F9-037CE62C9CBA}"/>
    <dgm:cxn modelId="{F43B0E6F-2BB6-4E53-9ADE-C5AC86192625}" type="presOf" srcId="{449CB964-68BC-45A9-B831-7387C3182676}" destId="{766519E3-98B5-4A01-A9F9-A65E6A24A846}" srcOrd="0" destOrd="0" presId="urn:microsoft.com/office/officeart/2005/8/layout/vList2"/>
    <dgm:cxn modelId="{CF065E6F-BD5E-4F5F-B489-1D2CDF59A3BB}" type="presOf" srcId="{7F2C4039-807F-4F69-9E34-6B81EE3AB4CF}" destId="{A8965ECA-D85F-4E9A-8D4E-BD9DF19798AB}" srcOrd="0" destOrd="0" presId="urn:microsoft.com/office/officeart/2005/8/layout/vList2"/>
    <dgm:cxn modelId="{3DE58A85-A0CA-4CAC-BBB0-7DD17E849173}" type="presOf" srcId="{59A10660-4D48-4CAF-B2A3-59C254063C0C}" destId="{1BFE235F-4BEA-4BAB-B9F9-B56FD93A61CC}" srcOrd="0" destOrd="0" presId="urn:microsoft.com/office/officeart/2005/8/layout/vList2"/>
    <dgm:cxn modelId="{46258FA4-13EA-4566-9D51-EA0E86A6BDF3}" type="presOf" srcId="{5B2E3E68-6F57-4EC7-9AB2-9B51244E4F54}" destId="{AA7D7335-FCDB-40DC-BE00-6D79D90D17FA}" srcOrd="0" destOrd="0" presId="urn:microsoft.com/office/officeart/2005/8/layout/vList2"/>
    <dgm:cxn modelId="{22F40DA6-4F33-4F84-BCE6-574851625BB5}" srcId="{F3B02CFC-1788-4673-9723-9DDC966DAEF4}" destId="{5B2E3E68-6F57-4EC7-9AB2-9B51244E4F54}" srcOrd="2" destOrd="0" parTransId="{22EA6299-B3E8-4B65-B689-8C3A8DB1B084}" sibTransId="{6C24FB6B-4871-46F2-BEF1-932A035B6489}"/>
    <dgm:cxn modelId="{0318EEF0-692D-40EF-AC94-44E4EB8A9403}" srcId="{F3B02CFC-1788-4673-9723-9DDC966DAEF4}" destId="{7F2C4039-807F-4F69-9E34-6B81EE3AB4CF}" srcOrd="0" destOrd="0" parTransId="{73BC7724-5102-4C73-BE34-DA21F42F58C1}" sibTransId="{02A881E9-11C0-416D-BAB6-3FA6954C90C3}"/>
    <dgm:cxn modelId="{F26870E9-8DBD-40A1-ACF6-1553AB5695E5}" type="presParOf" srcId="{BE7E2CFC-2BAA-4819-ACDD-4F1D22A4ED7A}" destId="{A8965ECA-D85F-4E9A-8D4E-BD9DF19798AB}" srcOrd="0" destOrd="0" presId="urn:microsoft.com/office/officeart/2005/8/layout/vList2"/>
    <dgm:cxn modelId="{247067DE-3246-429F-8FE8-BD8E22A53F3C}" type="presParOf" srcId="{BE7E2CFC-2BAA-4819-ACDD-4F1D22A4ED7A}" destId="{F26FD90C-8CBD-41CC-A247-80CBFF5FCA01}" srcOrd="1" destOrd="0" presId="urn:microsoft.com/office/officeart/2005/8/layout/vList2"/>
    <dgm:cxn modelId="{0BBBD629-E196-4188-B8C7-36961797E6D5}" type="presParOf" srcId="{BE7E2CFC-2BAA-4819-ACDD-4F1D22A4ED7A}" destId="{1BFE235F-4BEA-4BAB-B9F9-B56FD93A61CC}" srcOrd="2" destOrd="0" presId="urn:microsoft.com/office/officeart/2005/8/layout/vList2"/>
    <dgm:cxn modelId="{CCE3B0D7-C2AE-445E-A10B-9D54CBB13F3D}" type="presParOf" srcId="{BE7E2CFC-2BAA-4819-ACDD-4F1D22A4ED7A}" destId="{E4796A37-C16E-450B-8298-FE1C944C259C}" srcOrd="3" destOrd="0" presId="urn:microsoft.com/office/officeart/2005/8/layout/vList2"/>
    <dgm:cxn modelId="{DA822C8E-ACC5-40F2-86DD-18EC25E2DD7C}" type="presParOf" srcId="{BE7E2CFC-2BAA-4819-ACDD-4F1D22A4ED7A}" destId="{AA7D7335-FCDB-40DC-BE00-6D79D90D17FA}" srcOrd="4" destOrd="0" presId="urn:microsoft.com/office/officeart/2005/8/layout/vList2"/>
    <dgm:cxn modelId="{E0527EDE-0404-426F-88AE-6BEDAE03306B}" type="presParOf" srcId="{BE7E2CFC-2BAA-4819-ACDD-4F1D22A4ED7A}" destId="{D7050E9B-68F0-48DE-A926-50044C90287C}" srcOrd="5" destOrd="0" presId="urn:microsoft.com/office/officeart/2005/8/layout/vList2"/>
    <dgm:cxn modelId="{66184EDB-B7C5-4E48-A209-2B8123C46253}" type="presParOf" srcId="{BE7E2CFC-2BAA-4819-ACDD-4F1D22A4ED7A}" destId="{766519E3-98B5-4A01-A9F9-A65E6A24A84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966B81-EB9C-4C53-B892-90FD8982AD6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2604FA6-FB99-4071-92B1-1C165E958AF8}">
      <dgm:prSet/>
      <dgm:spPr/>
      <dgm:t>
        <a:bodyPr/>
        <a:lstStyle/>
        <a:p>
          <a:r>
            <a:rPr lang="en-GB" dirty="0"/>
            <a:t>Brake are the most commonly cited support provider, either via Brake packs, referrals or the IRVA service.</a:t>
          </a:r>
          <a:endParaRPr lang="en-US" dirty="0"/>
        </a:p>
      </dgm:t>
    </dgm:pt>
    <dgm:pt modelId="{20F95F0D-1535-4403-ACCF-A9156F0AB840}" type="parTrans" cxnId="{96F5FBCA-C3B8-4C6E-A948-F8A393A32EC7}">
      <dgm:prSet/>
      <dgm:spPr/>
      <dgm:t>
        <a:bodyPr/>
        <a:lstStyle/>
        <a:p>
          <a:endParaRPr lang="en-US"/>
        </a:p>
      </dgm:t>
    </dgm:pt>
    <dgm:pt modelId="{AC070C7D-FA4E-46C4-A36B-790A513EB487}" type="sibTrans" cxnId="{96F5FBCA-C3B8-4C6E-A948-F8A393A32EC7}">
      <dgm:prSet/>
      <dgm:spPr/>
      <dgm:t>
        <a:bodyPr/>
        <a:lstStyle/>
        <a:p>
          <a:endParaRPr lang="en-US"/>
        </a:p>
      </dgm:t>
    </dgm:pt>
    <dgm:pt modelId="{09CC21A1-2B94-41CD-B1A9-8D381EFB9E98}">
      <dgm:prSet/>
      <dgm:spPr/>
      <dgm:t>
        <a:bodyPr/>
        <a:lstStyle/>
        <a:p>
          <a:r>
            <a:rPr lang="en-GB" dirty="0"/>
            <a:t>Most forces utilise FLOs as a form of ‘support’ provision.</a:t>
          </a:r>
          <a:endParaRPr lang="en-US" dirty="0"/>
        </a:p>
      </dgm:t>
    </dgm:pt>
    <dgm:pt modelId="{AEC06FBF-662E-49FE-A699-8D574CEE5680}" type="parTrans" cxnId="{E14A886B-C14B-453D-991E-1DE8F712642D}">
      <dgm:prSet/>
      <dgm:spPr/>
      <dgm:t>
        <a:bodyPr/>
        <a:lstStyle/>
        <a:p>
          <a:endParaRPr lang="en-US"/>
        </a:p>
      </dgm:t>
    </dgm:pt>
    <dgm:pt modelId="{56972AF9-1384-4269-A7D6-48E3051FFE15}" type="sibTrans" cxnId="{E14A886B-C14B-453D-991E-1DE8F712642D}">
      <dgm:prSet/>
      <dgm:spPr/>
      <dgm:t>
        <a:bodyPr/>
        <a:lstStyle/>
        <a:p>
          <a:endParaRPr lang="en-US"/>
        </a:p>
      </dgm:t>
    </dgm:pt>
    <dgm:pt modelId="{A442DB3D-FFD4-4655-8B88-F566612AA9AD}">
      <dgm:prSet/>
      <dgm:spPr/>
      <dgm:t>
        <a:bodyPr/>
        <a:lstStyle/>
        <a:p>
          <a:r>
            <a:rPr lang="en-GB"/>
            <a:t>Much victim provision is generic (not roads-specific).</a:t>
          </a:r>
          <a:endParaRPr lang="en-US"/>
        </a:p>
      </dgm:t>
    </dgm:pt>
    <dgm:pt modelId="{A73BFEDC-2244-4113-8ABA-CF771460F59E}" type="parTrans" cxnId="{6E825741-28D6-413F-8DF8-02C39E76D60D}">
      <dgm:prSet/>
      <dgm:spPr/>
      <dgm:t>
        <a:bodyPr/>
        <a:lstStyle/>
        <a:p>
          <a:endParaRPr lang="en-US"/>
        </a:p>
      </dgm:t>
    </dgm:pt>
    <dgm:pt modelId="{67C96D4D-7CE2-4D4F-8212-282833FFCEE3}" type="sibTrans" cxnId="{6E825741-28D6-413F-8DF8-02C39E76D60D}">
      <dgm:prSet/>
      <dgm:spPr/>
      <dgm:t>
        <a:bodyPr/>
        <a:lstStyle/>
        <a:p>
          <a:endParaRPr lang="en-US"/>
        </a:p>
      </dgm:t>
    </dgm:pt>
    <dgm:pt modelId="{94629D40-DC81-4B30-A16B-A9F605BB909C}">
      <dgm:prSet/>
      <dgm:spPr/>
      <dgm:t>
        <a:bodyPr/>
        <a:lstStyle/>
        <a:p>
          <a:r>
            <a:rPr lang="en-GB"/>
            <a:t>What is considered ‘road victim support’ varies between forces.</a:t>
          </a:r>
          <a:endParaRPr lang="en-US"/>
        </a:p>
      </dgm:t>
    </dgm:pt>
    <dgm:pt modelId="{C242BC63-074A-4D40-81CC-C90F5AB61BA4}" type="parTrans" cxnId="{33FF43FC-0362-4290-B40D-459D2C389845}">
      <dgm:prSet/>
      <dgm:spPr/>
      <dgm:t>
        <a:bodyPr/>
        <a:lstStyle/>
        <a:p>
          <a:endParaRPr lang="en-US"/>
        </a:p>
      </dgm:t>
    </dgm:pt>
    <dgm:pt modelId="{1E6834E5-3388-4DC9-B059-7E87608CD21C}" type="sibTrans" cxnId="{33FF43FC-0362-4290-B40D-459D2C389845}">
      <dgm:prSet/>
      <dgm:spPr/>
      <dgm:t>
        <a:bodyPr/>
        <a:lstStyle/>
        <a:p>
          <a:endParaRPr lang="en-US"/>
        </a:p>
      </dgm:t>
    </dgm:pt>
    <dgm:pt modelId="{9CA24177-B165-4F41-900C-21E056500E74}">
      <dgm:prSet/>
      <dgm:spPr/>
      <dgm:t>
        <a:bodyPr/>
        <a:lstStyle/>
        <a:p>
          <a:r>
            <a:rPr lang="en-GB"/>
            <a:t>Generic victim service uptake appears lower than that of other services.</a:t>
          </a:r>
          <a:endParaRPr lang="en-US"/>
        </a:p>
      </dgm:t>
    </dgm:pt>
    <dgm:pt modelId="{DFC511CC-8C71-4EF5-AFB2-0F106A16BCE4}" type="parTrans" cxnId="{E2CAA1E1-C521-453B-9918-F2E61D78D5B5}">
      <dgm:prSet/>
      <dgm:spPr/>
      <dgm:t>
        <a:bodyPr/>
        <a:lstStyle/>
        <a:p>
          <a:endParaRPr lang="en-US"/>
        </a:p>
      </dgm:t>
    </dgm:pt>
    <dgm:pt modelId="{9B1398FE-F357-40EB-BCD2-DE81A62D0A36}" type="sibTrans" cxnId="{E2CAA1E1-C521-453B-9918-F2E61D78D5B5}">
      <dgm:prSet/>
      <dgm:spPr/>
      <dgm:t>
        <a:bodyPr/>
        <a:lstStyle/>
        <a:p>
          <a:endParaRPr lang="en-US"/>
        </a:p>
      </dgm:t>
    </dgm:pt>
    <dgm:pt modelId="{847D9107-76A5-403B-9976-1D850940465C}" type="pres">
      <dgm:prSet presAssocID="{AD966B81-EB9C-4C53-B892-90FD8982AD6D}" presName="linear" presStyleCnt="0">
        <dgm:presLayoutVars>
          <dgm:animLvl val="lvl"/>
          <dgm:resizeHandles val="exact"/>
        </dgm:presLayoutVars>
      </dgm:prSet>
      <dgm:spPr/>
    </dgm:pt>
    <dgm:pt modelId="{46E082DE-CE9D-4C2F-AA1C-A122C0E3F406}" type="pres">
      <dgm:prSet presAssocID="{E2604FA6-FB99-4071-92B1-1C165E958AF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1C04D9F-4A50-43B8-82F9-DE6C2F28536B}" type="pres">
      <dgm:prSet presAssocID="{AC070C7D-FA4E-46C4-A36B-790A513EB487}" presName="spacer" presStyleCnt="0"/>
      <dgm:spPr/>
    </dgm:pt>
    <dgm:pt modelId="{32D96BD5-B276-4112-A979-AE1418743238}" type="pres">
      <dgm:prSet presAssocID="{09CC21A1-2B94-41CD-B1A9-8D381EFB9E9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E55923A-7EF3-4659-AB38-E56DA52C8645}" type="pres">
      <dgm:prSet presAssocID="{56972AF9-1384-4269-A7D6-48E3051FFE15}" presName="spacer" presStyleCnt="0"/>
      <dgm:spPr/>
    </dgm:pt>
    <dgm:pt modelId="{BA8400A8-723A-4522-9631-44819DC998B1}" type="pres">
      <dgm:prSet presAssocID="{A442DB3D-FFD4-4655-8B88-F566612AA9A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B99FC05-6ECF-4D3E-A011-25A2BC1D1DFC}" type="pres">
      <dgm:prSet presAssocID="{67C96D4D-7CE2-4D4F-8212-282833FFCEE3}" presName="spacer" presStyleCnt="0"/>
      <dgm:spPr/>
    </dgm:pt>
    <dgm:pt modelId="{53464CE3-C6CC-466B-B03F-D70C4B38B243}" type="pres">
      <dgm:prSet presAssocID="{94629D40-DC81-4B30-A16B-A9F605BB909C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180AA1D-EB92-41D3-8E43-E33F17024E97}" type="pres">
      <dgm:prSet presAssocID="{1E6834E5-3388-4DC9-B059-7E87608CD21C}" presName="spacer" presStyleCnt="0"/>
      <dgm:spPr/>
    </dgm:pt>
    <dgm:pt modelId="{94ECA8FC-DD5F-4F92-8850-3A62CBAB9087}" type="pres">
      <dgm:prSet presAssocID="{9CA24177-B165-4F41-900C-21E056500E7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8E3D203-0E67-4185-A728-A2626D252210}" type="presOf" srcId="{A442DB3D-FFD4-4655-8B88-F566612AA9AD}" destId="{BA8400A8-723A-4522-9631-44819DC998B1}" srcOrd="0" destOrd="0" presId="urn:microsoft.com/office/officeart/2005/8/layout/vList2"/>
    <dgm:cxn modelId="{63AADA0C-C193-457B-9AFD-4C263702FE5B}" type="presOf" srcId="{AD966B81-EB9C-4C53-B892-90FD8982AD6D}" destId="{847D9107-76A5-403B-9976-1D850940465C}" srcOrd="0" destOrd="0" presId="urn:microsoft.com/office/officeart/2005/8/layout/vList2"/>
    <dgm:cxn modelId="{6E825741-28D6-413F-8DF8-02C39E76D60D}" srcId="{AD966B81-EB9C-4C53-B892-90FD8982AD6D}" destId="{A442DB3D-FFD4-4655-8B88-F566612AA9AD}" srcOrd="2" destOrd="0" parTransId="{A73BFEDC-2244-4113-8ABA-CF771460F59E}" sibTransId="{67C96D4D-7CE2-4D4F-8212-282833FFCEE3}"/>
    <dgm:cxn modelId="{E14A886B-C14B-453D-991E-1DE8F712642D}" srcId="{AD966B81-EB9C-4C53-B892-90FD8982AD6D}" destId="{09CC21A1-2B94-41CD-B1A9-8D381EFB9E98}" srcOrd="1" destOrd="0" parTransId="{AEC06FBF-662E-49FE-A699-8D574CEE5680}" sibTransId="{56972AF9-1384-4269-A7D6-48E3051FFE15}"/>
    <dgm:cxn modelId="{66D1127D-59D8-4844-AE10-9C66A8D681E1}" type="presOf" srcId="{09CC21A1-2B94-41CD-B1A9-8D381EFB9E98}" destId="{32D96BD5-B276-4112-A979-AE1418743238}" srcOrd="0" destOrd="0" presId="urn:microsoft.com/office/officeart/2005/8/layout/vList2"/>
    <dgm:cxn modelId="{36BB1D8B-D154-4880-9F73-ACEF5E1CE9CF}" type="presOf" srcId="{94629D40-DC81-4B30-A16B-A9F605BB909C}" destId="{53464CE3-C6CC-466B-B03F-D70C4B38B243}" srcOrd="0" destOrd="0" presId="urn:microsoft.com/office/officeart/2005/8/layout/vList2"/>
    <dgm:cxn modelId="{96F5FBCA-C3B8-4C6E-A948-F8A393A32EC7}" srcId="{AD966B81-EB9C-4C53-B892-90FD8982AD6D}" destId="{E2604FA6-FB99-4071-92B1-1C165E958AF8}" srcOrd="0" destOrd="0" parTransId="{20F95F0D-1535-4403-ACCF-A9156F0AB840}" sibTransId="{AC070C7D-FA4E-46C4-A36B-790A513EB487}"/>
    <dgm:cxn modelId="{E2CAA1E1-C521-453B-9918-F2E61D78D5B5}" srcId="{AD966B81-EB9C-4C53-B892-90FD8982AD6D}" destId="{9CA24177-B165-4F41-900C-21E056500E74}" srcOrd="4" destOrd="0" parTransId="{DFC511CC-8C71-4EF5-AFB2-0F106A16BCE4}" sibTransId="{9B1398FE-F357-40EB-BCD2-DE81A62D0A36}"/>
    <dgm:cxn modelId="{B2C08DE7-BD91-4E0C-A1F0-28CD89A8F097}" type="presOf" srcId="{E2604FA6-FB99-4071-92B1-1C165E958AF8}" destId="{46E082DE-CE9D-4C2F-AA1C-A122C0E3F406}" srcOrd="0" destOrd="0" presId="urn:microsoft.com/office/officeart/2005/8/layout/vList2"/>
    <dgm:cxn modelId="{FDC577F8-DB83-48B6-9DBF-0D0945EF17E0}" type="presOf" srcId="{9CA24177-B165-4F41-900C-21E056500E74}" destId="{94ECA8FC-DD5F-4F92-8850-3A62CBAB9087}" srcOrd="0" destOrd="0" presId="urn:microsoft.com/office/officeart/2005/8/layout/vList2"/>
    <dgm:cxn modelId="{33FF43FC-0362-4290-B40D-459D2C389845}" srcId="{AD966B81-EB9C-4C53-B892-90FD8982AD6D}" destId="{94629D40-DC81-4B30-A16B-A9F605BB909C}" srcOrd="3" destOrd="0" parTransId="{C242BC63-074A-4D40-81CC-C90F5AB61BA4}" sibTransId="{1E6834E5-3388-4DC9-B059-7E87608CD21C}"/>
    <dgm:cxn modelId="{8039ED08-5759-4C3E-93FA-FC05C8C76497}" type="presParOf" srcId="{847D9107-76A5-403B-9976-1D850940465C}" destId="{46E082DE-CE9D-4C2F-AA1C-A122C0E3F406}" srcOrd="0" destOrd="0" presId="urn:microsoft.com/office/officeart/2005/8/layout/vList2"/>
    <dgm:cxn modelId="{A71EAB24-7F31-45CF-9F98-D44D2FA930DE}" type="presParOf" srcId="{847D9107-76A5-403B-9976-1D850940465C}" destId="{C1C04D9F-4A50-43B8-82F9-DE6C2F28536B}" srcOrd="1" destOrd="0" presId="urn:microsoft.com/office/officeart/2005/8/layout/vList2"/>
    <dgm:cxn modelId="{91192395-90CC-4A3F-A92B-DBBA3F8DB915}" type="presParOf" srcId="{847D9107-76A5-403B-9976-1D850940465C}" destId="{32D96BD5-B276-4112-A979-AE1418743238}" srcOrd="2" destOrd="0" presId="urn:microsoft.com/office/officeart/2005/8/layout/vList2"/>
    <dgm:cxn modelId="{9EAFC2B9-4B2A-49AF-8D08-A44FEB164D99}" type="presParOf" srcId="{847D9107-76A5-403B-9976-1D850940465C}" destId="{7E55923A-7EF3-4659-AB38-E56DA52C8645}" srcOrd="3" destOrd="0" presId="urn:microsoft.com/office/officeart/2005/8/layout/vList2"/>
    <dgm:cxn modelId="{3260B90A-90A9-4F71-8A49-9E747B013500}" type="presParOf" srcId="{847D9107-76A5-403B-9976-1D850940465C}" destId="{BA8400A8-723A-4522-9631-44819DC998B1}" srcOrd="4" destOrd="0" presId="urn:microsoft.com/office/officeart/2005/8/layout/vList2"/>
    <dgm:cxn modelId="{2B207D7F-E669-4C20-9378-D7D2EC71EA39}" type="presParOf" srcId="{847D9107-76A5-403B-9976-1D850940465C}" destId="{0B99FC05-6ECF-4D3E-A011-25A2BC1D1DFC}" srcOrd="5" destOrd="0" presId="urn:microsoft.com/office/officeart/2005/8/layout/vList2"/>
    <dgm:cxn modelId="{01277F74-8751-49E4-8040-FDE7D1D94D38}" type="presParOf" srcId="{847D9107-76A5-403B-9976-1D850940465C}" destId="{53464CE3-C6CC-466B-B03F-D70C4B38B243}" srcOrd="6" destOrd="0" presId="urn:microsoft.com/office/officeart/2005/8/layout/vList2"/>
    <dgm:cxn modelId="{40293267-670F-479A-A5CC-AA6ED1FE3C0D}" type="presParOf" srcId="{847D9107-76A5-403B-9976-1D850940465C}" destId="{7180AA1D-EB92-41D3-8E43-E33F17024E97}" srcOrd="7" destOrd="0" presId="urn:microsoft.com/office/officeart/2005/8/layout/vList2"/>
    <dgm:cxn modelId="{9C9495EE-AE73-4974-972E-A9DF0133B95E}" type="presParOf" srcId="{847D9107-76A5-403B-9976-1D850940465C}" destId="{94ECA8FC-DD5F-4F92-8850-3A62CBAB908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0D37E-D6FD-4063-9606-A9C915DBD4EC}">
      <dsp:nvSpPr>
        <dsp:cNvPr id="0" name=""/>
        <dsp:cNvSpPr/>
      </dsp:nvSpPr>
      <dsp:spPr>
        <a:xfrm>
          <a:off x="0" y="0"/>
          <a:ext cx="9067800" cy="14940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In the UK alone, over 1,500 people died in RTCs in 2021 – more than double those killed in homicides and terrorism combined (DfT, 2021; House of Commons, 2021; ONS, 2022).</a:t>
          </a:r>
          <a:endParaRPr lang="en-US" sz="2200" kern="1200"/>
        </a:p>
      </dsp:txBody>
      <dsp:txXfrm>
        <a:off x="43760" y="43760"/>
        <a:ext cx="7455580" cy="1406551"/>
      </dsp:txXfrm>
    </dsp:sp>
    <dsp:sp modelId="{10321FE3-ECE7-409D-9A48-A3692BC8F54D}">
      <dsp:nvSpPr>
        <dsp:cNvPr id="0" name=""/>
        <dsp:cNvSpPr/>
      </dsp:nvSpPr>
      <dsp:spPr>
        <a:xfrm>
          <a:off x="800099" y="1743083"/>
          <a:ext cx="9067800" cy="14940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Statistics from Warwickshire County Council recorded 16,634 collisions and 18,633 casualties between 2011 and 2020 (Warwickshire County Council, 2022).</a:t>
          </a:r>
          <a:endParaRPr lang="en-US" sz="2200" kern="1200"/>
        </a:p>
      </dsp:txBody>
      <dsp:txXfrm>
        <a:off x="843859" y="1786843"/>
        <a:ext cx="7209033" cy="1406551"/>
      </dsp:txXfrm>
    </dsp:sp>
    <dsp:sp modelId="{5F828DA9-6377-433E-B213-D7746C355B38}">
      <dsp:nvSpPr>
        <dsp:cNvPr id="0" name=""/>
        <dsp:cNvSpPr/>
      </dsp:nvSpPr>
      <dsp:spPr>
        <a:xfrm>
          <a:off x="1600199" y="3486166"/>
          <a:ext cx="9067800" cy="14940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Post-crash management is key to physical and psychological return to ‘normality’ (</a:t>
          </a:r>
          <a:r>
            <a:rPr lang="da-DK" sz="2200" kern="1200"/>
            <a:t>Peden et al, 2004; Balikuddembe et al, 2017). </a:t>
          </a:r>
          <a:endParaRPr lang="en-US" sz="2200" kern="1200"/>
        </a:p>
      </dsp:txBody>
      <dsp:txXfrm>
        <a:off x="1643959" y="3529926"/>
        <a:ext cx="7209033" cy="1406551"/>
      </dsp:txXfrm>
    </dsp:sp>
    <dsp:sp modelId="{1D2A6EC2-6A9D-4D5A-B765-ED932FF1E3AE}">
      <dsp:nvSpPr>
        <dsp:cNvPr id="0" name=""/>
        <dsp:cNvSpPr/>
      </dsp:nvSpPr>
      <dsp:spPr>
        <a:xfrm>
          <a:off x="8096653" y="1133004"/>
          <a:ext cx="971146" cy="97114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315161" y="1133004"/>
        <a:ext cx="534130" cy="730787"/>
      </dsp:txXfrm>
    </dsp:sp>
    <dsp:sp modelId="{4C79AD3C-9349-4820-8BD2-BADBB95FE861}">
      <dsp:nvSpPr>
        <dsp:cNvPr id="0" name=""/>
        <dsp:cNvSpPr/>
      </dsp:nvSpPr>
      <dsp:spPr>
        <a:xfrm>
          <a:off x="8896753" y="2866126"/>
          <a:ext cx="971146" cy="97114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115261" y="2866126"/>
        <a:ext cx="534130" cy="730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65ECA-D85F-4E9A-8D4E-BD9DF19798AB}">
      <dsp:nvSpPr>
        <dsp:cNvPr id="0" name=""/>
        <dsp:cNvSpPr/>
      </dsp:nvSpPr>
      <dsp:spPr>
        <a:xfrm>
          <a:off x="0" y="740615"/>
          <a:ext cx="7020428" cy="10740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Eligibility criteria for victim support varies between force areas.</a:t>
          </a:r>
          <a:endParaRPr lang="en-US" sz="2700" kern="1200"/>
        </a:p>
      </dsp:txBody>
      <dsp:txXfrm>
        <a:off x="52431" y="793046"/>
        <a:ext cx="6915566" cy="969198"/>
      </dsp:txXfrm>
    </dsp:sp>
    <dsp:sp modelId="{1BFE235F-4BEA-4BAB-B9F9-B56FD93A61CC}">
      <dsp:nvSpPr>
        <dsp:cNvPr id="0" name=""/>
        <dsp:cNvSpPr/>
      </dsp:nvSpPr>
      <dsp:spPr>
        <a:xfrm>
          <a:off x="0" y="1892436"/>
          <a:ext cx="7020428" cy="1074060"/>
        </a:xfrm>
        <a:prstGeom prst="roundRect">
          <a:avLst/>
        </a:prstGeom>
        <a:gradFill rotWithShape="0">
          <a:gsLst>
            <a:gs pos="0">
              <a:schemeClr val="accent2">
                <a:hueOff val="-498980"/>
                <a:satOff val="-225"/>
                <a:lumOff val="23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98980"/>
                <a:satOff val="-225"/>
                <a:lumOff val="23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98980"/>
                <a:satOff val="-225"/>
                <a:lumOff val="23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Most forces provide support for both fatal and serious/life-changing collisions.</a:t>
          </a:r>
          <a:endParaRPr lang="en-US" sz="2700" kern="1200"/>
        </a:p>
      </dsp:txBody>
      <dsp:txXfrm>
        <a:off x="52431" y="1944867"/>
        <a:ext cx="6915566" cy="969198"/>
      </dsp:txXfrm>
    </dsp:sp>
    <dsp:sp modelId="{AA7D7335-FCDB-40DC-BE00-6D79D90D17FA}">
      <dsp:nvSpPr>
        <dsp:cNvPr id="0" name=""/>
        <dsp:cNvSpPr/>
      </dsp:nvSpPr>
      <dsp:spPr>
        <a:xfrm>
          <a:off x="0" y="3044256"/>
          <a:ext cx="7020428" cy="1074060"/>
        </a:xfrm>
        <a:prstGeom prst="roundRect">
          <a:avLst/>
        </a:prstGeom>
        <a:gradFill rotWithShape="0">
          <a:gsLst>
            <a:gs pos="0">
              <a:schemeClr val="accent2">
                <a:hueOff val="-997961"/>
                <a:satOff val="-449"/>
                <a:lumOff val="47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97961"/>
                <a:satOff val="-449"/>
                <a:lumOff val="47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97961"/>
                <a:satOff val="-449"/>
                <a:lumOff val="47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Most forces provide support to individuals directly injured and their next of kin. </a:t>
          </a:r>
          <a:endParaRPr lang="en-US" sz="2700" kern="1200"/>
        </a:p>
      </dsp:txBody>
      <dsp:txXfrm>
        <a:off x="52431" y="3096687"/>
        <a:ext cx="6915566" cy="969198"/>
      </dsp:txXfrm>
    </dsp:sp>
    <dsp:sp modelId="{766519E3-98B5-4A01-A9F9-A65E6A24A846}">
      <dsp:nvSpPr>
        <dsp:cNvPr id="0" name=""/>
        <dsp:cNvSpPr/>
      </dsp:nvSpPr>
      <dsp:spPr>
        <a:xfrm>
          <a:off x="0" y="4325326"/>
          <a:ext cx="7020428" cy="1074060"/>
        </a:xfrm>
        <a:prstGeom prst="roundRect">
          <a:avLst/>
        </a:prstGeom>
        <a:gradFill rotWithShape="0">
          <a:gsLst>
            <a:gs pos="0">
              <a:schemeClr val="accent2">
                <a:hueOff val="-1496941"/>
                <a:satOff val="-674"/>
                <a:lumOff val="70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96941"/>
                <a:satOff val="-674"/>
                <a:lumOff val="70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96941"/>
                <a:satOff val="-674"/>
                <a:lumOff val="70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Some forces provide support to others.</a:t>
          </a:r>
          <a:endParaRPr lang="en-US" sz="2700" kern="1200"/>
        </a:p>
      </dsp:txBody>
      <dsp:txXfrm>
        <a:off x="52431" y="4377757"/>
        <a:ext cx="6915566" cy="9691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082DE-CE9D-4C2F-AA1C-A122C0E3F406}">
      <dsp:nvSpPr>
        <dsp:cNvPr id="0" name=""/>
        <dsp:cNvSpPr/>
      </dsp:nvSpPr>
      <dsp:spPr>
        <a:xfrm>
          <a:off x="0" y="23829"/>
          <a:ext cx="6908800" cy="12097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Brake are the most commonly cited support provider, either via Brake packs, referrals or the IRVA service.</a:t>
          </a:r>
          <a:endParaRPr lang="en-US" sz="2200" kern="1200" dirty="0"/>
        </a:p>
      </dsp:txBody>
      <dsp:txXfrm>
        <a:off x="59057" y="82886"/>
        <a:ext cx="6790686" cy="1091666"/>
      </dsp:txXfrm>
    </dsp:sp>
    <dsp:sp modelId="{32D96BD5-B276-4112-A979-AE1418743238}">
      <dsp:nvSpPr>
        <dsp:cNvPr id="0" name=""/>
        <dsp:cNvSpPr/>
      </dsp:nvSpPr>
      <dsp:spPr>
        <a:xfrm>
          <a:off x="0" y="1296969"/>
          <a:ext cx="6908800" cy="1209780"/>
        </a:xfrm>
        <a:prstGeom prst="roundRect">
          <a:avLst/>
        </a:prstGeom>
        <a:gradFill rotWithShape="0">
          <a:gsLst>
            <a:gs pos="0">
              <a:schemeClr val="accent2">
                <a:hueOff val="-374235"/>
                <a:satOff val="-169"/>
                <a:lumOff val="176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74235"/>
                <a:satOff val="-169"/>
                <a:lumOff val="176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74235"/>
                <a:satOff val="-169"/>
                <a:lumOff val="176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Most forces utilise FLOs as a form of ‘support’ provision.</a:t>
          </a:r>
          <a:endParaRPr lang="en-US" sz="2200" kern="1200" dirty="0"/>
        </a:p>
      </dsp:txBody>
      <dsp:txXfrm>
        <a:off x="59057" y="1356026"/>
        <a:ext cx="6790686" cy="1091666"/>
      </dsp:txXfrm>
    </dsp:sp>
    <dsp:sp modelId="{BA8400A8-723A-4522-9631-44819DC998B1}">
      <dsp:nvSpPr>
        <dsp:cNvPr id="0" name=""/>
        <dsp:cNvSpPr/>
      </dsp:nvSpPr>
      <dsp:spPr>
        <a:xfrm>
          <a:off x="0" y="2570110"/>
          <a:ext cx="6908800" cy="1209780"/>
        </a:xfrm>
        <a:prstGeom prst="roundRect">
          <a:avLst/>
        </a:prstGeom>
        <a:gradFill rotWithShape="0">
          <a:gsLst>
            <a:gs pos="0">
              <a:schemeClr val="accent2">
                <a:hueOff val="-748471"/>
                <a:satOff val="-337"/>
                <a:lumOff val="35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48471"/>
                <a:satOff val="-337"/>
                <a:lumOff val="35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48471"/>
                <a:satOff val="-337"/>
                <a:lumOff val="35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Much victim provision is generic (not roads-specific).</a:t>
          </a:r>
          <a:endParaRPr lang="en-US" sz="2200" kern="1200"/>
        </a:p>
      </dsp:txBody>
      <dsp:txXfrm>
        <a:off x="59057" y="2629167"/>
        <a:ext cx="6790686" cy="1091666"/>
      </dsp:txXfrm>
    </dsp:sp>
    <dsp:sp modelId="{53464CE3-C6CC-466B-B03F-D70C4B38B243}">
      <dsp:nvSpPr>
        <dsp:cNvPr id="0" name=""/>
        <dsp:cNvSpPr/>
      </dsp:nvSpPr>
      <dsp:spPr>
        <a:xfrm>
          <a:off x="0" y="3843250"/>
          <a:ext cx="6908800" cy="1209780"/>
        </a:xfrm>
        <a:prstGeom prst="roundRect">
          <a:avLst/>
        </a:prstGeom>
        <a:gradFill rotWithShape="0">
          <a:gsLst>
            <a:gs pos="0">
              <a:schemeClr val="accent2">
                <a:hueOff val="-1122706"/>
                <a:satOff val="-506"/>
                <a:lumOff val="52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22706"/>
                <a:satOff val="-506"/>
                <a:lumOff val="52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22706"/>
                <a:satOff val="-506"/>
                <a:lumOff val="52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What is considered ‘road victim support’ varies between forces.</a:t>
          </a:r>
          <a:endParaRPr lang="en-US" sz="2200" kern="1200"/>
        </a:p>
      </dsp:txBody>
      <dsp:txXfrm>
        <a:off x="59057" y="3902307"/>
        <a:ext cx="6790686" cy="1091666"/>
      </dsp:txXfrm>
    </dsp:sp>
    <dsp:sp modelId="{94ECA8FC-DD5F-4F92-8850-3A62CBAB9087}">
      <dsp:nvSpPr>
        <dsp:cNvPr id="0" name=""/>
        <dsp:cNvSpPr/>
      </dsp:nvSpPr>
      <dsp:spPr>
        <a:xfrm>
          <a:off x="0" y="5116390"/>
          <a:ext cx="6908800" cy="1209780"/>
        </a:xfrm>
        <a:prstGeom prst="roundRect">
          <a:avLst/>
        </a:prstGeom>
        <a:gradFill rotWithShape="0">
          <a:gsLst>
            <a:gs pos="0">
              <a:schemeClr val="accent2">
                <a:hueOff val="-1496941"/>
                <a:satOff val="-674"/>
                <a:lumOff val="70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96941"/>
                <a:satOff val="-674"/>
                <a:lumOff val="70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96941"/>
                <a:satOff val="-674"/>
                <a:lumOff val="70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Generic victim service uptake appears lower than that of other services.</a:t>
          </a:r>
          <a:endParaRPr lang="en-US" sz="2200" kern="1200"/>
        </a:p>
      </dsp:txBody>
      <dsp:txXfrm>
        <a:off x="59057" y="5175447"/>
        <a:ext cx="6790686" cy="1091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5EA9A-E1E3-48D4-B618-4302EC181D04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389E9-AD16-4776-9E1E-B29AD29DD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09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8878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655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416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516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119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287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327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673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014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94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636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1389E9-AD16-4776-9E1E-B29AD29DDF7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53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12/13/22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7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6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8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3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1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7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7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4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12/13/22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3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12/13/22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61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247FD0E-C93A-490E-9994-C79DC8977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3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31C95A40-6231-B83B-FBA4-A9137265CA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586" r="-1" b="7122"/>
          <a:stretch/>
        </p:blipFill>
        <p:spPr>
          <a:xfrm>
            <a:off x="3048" y="15250"/>
            <a:ext cx="12188952" cy="685799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1CDD2F19-0AAB-46D2-A7D4-9BD8F7E42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578792" y="-578805"/>
            <a:ext cx="6858003" cy="8015586"/>
          </a:xfrm>
          <a:prstGeom prst="rect">
            <a:avLst/>
          </a:prstGeom>
          <a:gradFill flip="none" rotWithShape="1">
            <a:gsLst>
              <a:gs pos="48000">
                <a:sysClr val="windowText" lastClr="000000">
                  <a:alpha val="30000"/>
                </a:sysClr>
              </a:gs>
              <a:gs pos="85000">
                <a:sysClr val="windowText" lastClr="000000">
                  <a:alpha val="51000"/>
                </a:sysClr>
              </a:gs>
              <a:gs pos="0">
                <a:sysClr val="windowText" lastClr="000000">
                  <a:alpha val="0"/>
                </a:sys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D77B2DF-AF44-4996-BBFD-5DF9162BE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F6BECB9-A7FC-400F-8502-97A13BB87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2E12B7-0937-44E2-8C3C-6634F1FCC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2650" y="994892"/>
            <a:ext cx="5943599" cy="3450844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chemeClr val="bg1"/>
                </a:solidFill>
              </a:rPr>
              <a:t>Warwickshire </a:t>
            </a:r>
            <a:br>
              <a:rPr lang="en-GB" sz="4800" dirty="0">
                <a:solidFill>
                  <a:schemeClr val="bg1"/>
                </a:solidFill>
              </a:rPr>
            </a:br>
            <a:r>
              <a:rPr lang="en-GB" sz="4800" dirty="0">
                <a:solidFill>
                  <a:schemeClr val="bg1"/>
                </a:solidFill>
              </a:rPr>
              <a:t>Road Victims Needs Assessment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86021-489C-441F-A603-F8F5BC20D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1018" y="2691027"/>
            <a:ext cx="6346861" cy="2940729"/>
          </a:xfrm>
        </p:spPr>
        <p:txBody>
          <a:bodyPr>
            <a:norm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 Leanne </a:t>
            </a:r>
            <a:r>
              <a:rPr lang="en-GB" sz="2200" dirty="0" err="1">
                <a:solidFill>
                  <a:schemeClr val="bg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Savigar-Shaw</a:t>
            </a:r>
            <a:r>
              <a:rPr lang="en-GB" sz="22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Staffordshire University</a:t>
            </a:r>
            <a:endParaRPr lang="en-GB" sz="2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2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 Jo Turner, Staffordshire University</a:t>
            </a:r>
            <a:endParaRPr lang="en-GB" sz="2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200" dirty="0">
                <a:solidFill>
                  <a:schemeClr val="bg1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Becky White, Supporting Justice</a:t>
            </a:r>
            <a:endParaRPr lang="en-GB" sz="2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Picture 24" descr="Logo, company name&#10;&#10;Description automatically generated">
            <a:extLst>
              <a:ext uri="{FF2B5EF4-FFF2-40B4-BE49-F238E27FC236}">
                <a16:creationId xmlns:a16="http://schemas.microsoft.com/office/drawing/2014/main" id="{D303BF37-2058-4F8F-B0AB-82463FA421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247" y="5037627"/>
            <a:ext cx="1463571" cy="1306409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3E73F5A8-E578-4945-9A37-8B73928333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" y="5019661"/>
            <a:ext cx="4014143" cy="134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771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0AEB8-BBFE-4089-BFBD-9344A895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Analysis – Affected people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F4ED-F610-4210-BEA3-4094D5B09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1516258"/>
            <a:ext cx="9486690" cy="481953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3200" b="1" dirty="0"/>
              <a:t>Information and practical assistance</a:t>
            </a:r>
            <a:endParaRPr lang="en-US" dirty="0"/>
          </a:p>
          <a:p>
            <a:pPr lvl="1"/>
            <a:r>
              <a:rPr lang="en-GB" dirty="0"/>
              <a:t>Provision of information, expert advice and help to navigate processes most frequently stated and significant need.</a:t>
            </a:r>
          </a:p>
          <a:p>
            <a:pPr lvl="1"/>
            <a:r>
              <a:rPr lang="en-GB" dirty="0"/>
              <a:t>Diverse range of organisations and processes involved in the response to RTC.</a:t>
            </a:r>
          </a:p>
          <a:p>
            <a:pPr lvl="1"/>
            <a:r>
              <a:rPr lang="en-GB" dirty="0"/>
              <a:t>Advice for dealing with the press and social media.</a:t>
            </a:r>
          </a:p>
          <a:p>
            <a:pPr marL="0" indent="0">
              <a:buNone/>
            </a:pPr>
            <a:r>
              <a:rPr lang="en-GB" sz="3200" b="1" dirty="0">
                <a:ea typeface="+mn-lt"/>
                <a:cs typeface="+mn-lt"/>
              </a:rPr>
              <a:t>Service provision</a:t>
            </a:r>
            <a:r>
              <a:rPr lang="en-GB" dirty="0">
                <a:ea typeface="+mn-lt"/>
                <a:cs typeface="+mn-lt"/>
              </a:rPr>
              <a:t> 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GB" dirty="0"/>
              <a:t>Lasting emotional impact of language and attitude of professionals (positive and negative).</a:t>
            </a:r>
          </a:p>
          <a:p>
            <a:pPr lvl="1"/>
            <a:r>
              <a:rPr lang="en-GB" dirty="0"/>
              <a:t>Proactive approaches required from service providers, with opt-out approach recommended to ensure those most in need receive support.</a:t>
            </a:r>
          </a:p>
          <a:p>
            <a:pPr lvl="1"/>
            <a:r>
              <a:rPr lang="en-GB" dirty="0"/>
              <a:t>Lack of choice in therapeutic services has potential to leave emotional support needs unmet.</a:t>
            </a:r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288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0AEB8-BBFE-4089-BFBD-9344A895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/>
              <a:t>Analysis – Affected people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F4ED-F610-4210-BEA3-4094D5B09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1555672"/>
            <a:ext cx="9486690" cy="453049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3200" b="1" dirty="0"/>
              <a:t>Legal contexts</a:t>
            </a:r>
            <a:endParaRPr lang="en-US" sz="3200" b="1" dirty="0"/>
          </a:p>
          <a:p>
            <a:pPr marL="0" indent="0">
              <a:buNone/>
            </a:pPr>
            <a:r>
              <a:rPr lang="en-GB" b="1" dirty="0"/>
              <a:t>Civil:</a:t>
            </a:r>
          </a:p>
          <a:p>
            <a:pPr marL="571500" lvl="1" indent="-342900"/>
            <a:r>
              <a:rPr lang="en-GB" dirty="0"/>
              <a:t>Awareness raising required to combat negative stereotypes of personal injury provision.</a:t>
            </a:r>
          </a:p>
          <a:p>
            <a:pPr marL="571500" lvl="1" indent="-342900"/>
            <a:r>
              <a:rPr lang="en-GB" dirty="0"/>
              <a:t>Person-centred, reparative approach demonstrates </a:t>
            </a:r>
            <a:r>
              <a:rPr lang="en-GB" dirty="0">
                <a:ea typeface="+mn-lt"/>
                <a:cs typeface="+mn-lt"/>
              </a:rPr>
              <a:t>victim support </a:t>
            </a:r>
            <a:r>
              <a:rPr lang="en-GB" dirty="0"/>
              <a:t>best practice. </a:t>
            </a:r>
          </a:p>
          <a:p>
            <a:pPr marL="571500" lvl="1" indent="-342900"/>
            <a:r>
              <a:rPr lang="en-GB" dirty="0"/>
              <a:t>Opportunity for high quality services without OPCC funding.</a:t>
            </a:r>
          </a:p>
          <a:p>
            <a:pPr marL="0" indent="0">
              <a:buNone/>
            </a:pPr>
            <a:r>
              <a:rPr lang="en-GB" b="1" dirty="0"/>
              <a:t>Criminal: </a:t>
            </a:r>
          </a:p>
          <a:p>
            <a:pPr marL="571500" lvl="1" indent="-342900"/>
            <a:r>
              <a:rPr lang="en-GB" dirty="0"/>
              <a:t>Need for greater clarity around decisions to prosecute.</a:t>
            </a:r>
          </a:p>
          <a:p>
            <a:pPr marL="571500" lvl="1" indent="-342900"/>
            <a:r>
              <a:rPr lang="en-GB" dirty="0"/>
              <a:t>Further work required to explore alternative justice solutions where criminal proceedings do not take place.</a:t>
            </a:r>
          </a:p>
          <a:p>
            <a:pPr marL="228600" lvl="1" indent="0">
              <a:buNone/>
            </a:pPr>
            <a:endParaRPr lang="en-GB" dirty="0"/>
          </a:p>
          <a:p>
            <a:pPr marL="2286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606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99695-FFA5-4470-B088-7DA625C8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Discussion and recommendations -</a:t>
            </a:r>
            <a:br>
              <a:rPr lang="en-GB" sz="4000" dirty="0"/>
            </a:br>
            <a:r>
              <a:rPr lang="en-GB" sz="3600" dirty="0"/>
              <a:t>Context and terminology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6A18-8436-4CBE-9A83-4FFFFA7E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005781"/>
            <a:ext cx="10147090" cy="4547419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roads context is unique and therefore support should be roads-specific </a:t>
            </a:r>
          </a:p>
          <a:p>
            <a:pPr lvl="1"/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recommend commissioning a dedicated service to support road victims from the time of the incident through to the end of civil and criminal proceedings. </a:t>
            </a: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standard terminology for ‘road victims’ currently exists, but the term ‘victim’ can be problematic, potentially deterring support-seeking. </a:t>
            </a:r>
          </a:p>
          <a:p>
            <a:pPr lvl="1"/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suggest that further research in this area focuses on the classification of road victims, to develop effective interventions and understand preferred terminology. </a:t>
            </a:r>
          </a:p>
          <a:p>
            <a:pPr lvl="1"/>
            <a:r>
              <a:rPr lang="en-GB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would provisionally recommend that support services be described as ‘available to those impacted by road harm’ as an inclusive phrase. </a:t>
            </a: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979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99695-FFA5-4470-B088-7DA625C8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Discussion and recommendations -</a:t>
            </a:r>
            <a:br>
              <a:rPr lang="en-GB" sz="4000" dirty="0"/>
            </a:br>
            <a:r>
              <a:rPr lang="en-GB" sz="3600" dirty="0"/>
              <a:t>Service provision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6A18-8436-4CBE-9A83-4FFFFA7E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790" y="2005781"/>
            <a:ext cx="10482370" cy="4654099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 people can be impacted by the trauma of RTCs, including direct and secondary ‘victims’, even where no ‘crime’ occurs.</a:t>
            </a:r>
          </a:p>
          <a:p>
            <a:pPr lvl="1"/>
            <a:r>
              <a:rPr lang="en-GB" sz="2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recommend that support is made available to all, including the culpable driver/their passengers, as well as witnesses.</a:t>
            </a:r>
          </a:p>
          <a:p>
            <a:pPr lvl="1"/>
            <a:r>
              <a:rPr lang="en-GB" sz="2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recommend that where the CPS do not pursue a case, the victim is informed of the Victims’ Right to Review scheme. </a:t>
            </a:r>
            <a:endParaRPr lang="en-GB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2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Informational and practical assistance is key (beyond emotional support) and choice provided victims with a sense of control and empowerment.</a:t>
            </a:r>
          </a:p>
          <a:p>
            <a:r>
              <a:rPr lang="en-GB" sz="2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IRVA service was an important factor in cope and recovery. </a:t>
            </a:r>
          </a:p>
          <a:p>
            <a:pPr lvl="1"/>
            <a:r>
              <a:rPr lang="en-GB" sz="2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recommend that a variety of support options are made available. </a:t>
            </a:r>
          </a:p>
          <a:p>
            <a:pPr lvl="1"/>
            <a:r>
              <a:rPr lang="en-GB" sz="2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recommend that any future commissioned service includes an advocate role.</a:t>
            </a:r>
            <a:endParaRPr lang="en-GB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recommend that the services of the Air Ambulance are offered.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959686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99695-FFA5-4470-B088-7DA625C8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Discussion and recommendations -</a:t>
            </a:r>
            <a:br>
              <a:rPr lang="en-GB" sz="4000" dirty="0"/>
            </a:br>
            <a:r>
              <a:rPr lang="en-GB" sz="3600" dirty="0"/>
              <a:t>Referral and awareness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86A18-8436-4CBE-9A83-4FFFFA7EB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5790" y="2005781"/>
            <a:ext cx="10345210" cy="4547419"/>
          </a:xfrm>
        </p:spPr>
        <p:txBody>
          <a:bodyPr>
            <a:normAutofit/>
          </a:bodyPr>
          <a:lstStyle/>
          <a:p>
            <a:r>
              <a:rPr lang="en-GB" dirty="0"/>
              <a:t>The FLO can act as a meaningful conduit to services, but only where they are aware of services.</a:t>
            </a:r>
          </a:p>
          <a:p>
            <a:r>
              <a:rPr lang="en-GB" dirty="0"/>
              <a:t>Self-referral processes are not always clear.</a:t>
            </a:r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recommend that victims are offered multiple opportunities to engage or re-engage with services following initial contact with the provider. </a:t>
            </a:r>
            <a:endParaRPr lang="en-GB" sz="1800" dirty="0"/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recommend training and awareness raising of the function of personal injury provision for FLOs and other relevant personnel. </a:t>
            </a:r>
          </a:p>
          <a:p>
            <a:endParaRPr lang="en-GB" sz="2400" dirty="0"/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ersonal injury solicitors had a positive impact on victim experiences.</a:t>
            </a:r>
            <a:endParaRPr lang="en-GB" dirty="0"/>
          </a:p>
          <a:p>
            <a:pPr lvl="1"/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We recommend 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robust triage stage within the initial and immediate response to road victims which should include referral to specialist personal injury solicitors for any appropriate cases.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639423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D03A0B2-4A2F-D846-A5E6-FB7CB9A03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88F843D-1C1B-C740-AC27-E3238D0F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" y="0"/>
            <a:ext cx="121859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Yellow and blue symbols">
            <a:extLst>
              <a:ext uri="{FF2B5EF4-FFF2-40B4-BE49-F238E27FC236}">
                <a16:creationId xmlns:a16="http://schemas.microsoft.com/office/drawing/2014/main" id="{7869A3D0-F3CD-6787-B0AC-9C5042B735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909" b="1356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4" name="Rectangle">
            <a:extLst>
              <a:ext uri="{FF2B5EF4-FFF2-40B4-BE49-F238E27FC236}">
                <a16:creationId xmlns:a16="http://schemas.microsoft.com/office/drawing/2014/main" id="{44037D61-FFBD-0342-90C5-D1AD7C899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02096"/>
            <a:ext cx="9421303" cy="2755904"/>
          </a:xfrm>
          <a:prstGeom prst="rect">
            <a:avLst/>
          </a:prstGeom>
          <a:solidFill>
            <a:schemeClr val="bg1">
              <a:alpha val="8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457200"/>
            <a:endParaRPr sz="2600" cap="all" dirty="0">
              <a:solidFill>
                <a:srgbClr val="FFFFFF"/>
              </a:solidFill>
              <a:sym typeface="Avenir Nex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DE2C98-19B1-D16A-3C65-35C75AD53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4642192"/>
            <a:ext cx="8393008" cy="10156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Thank you – Q&amp;A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1C8291-E3D5-4240-8FF4-E5213CBCC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1302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B44AFE-C181-7047-8CC9-CA00BD385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18433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15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F97DC134-49D7-4BE4-B700-5E1458058E7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586" r="-1" b="7122"/>
          <a:stretch/>
        </p:blipFill>
        <p:spPr>
          <a:xfrm>
            <a:off x="3048" y="10"/>
            <a:ext cx="1218895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776B7-1B73-45B1-B9AE-BA279808B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Questions and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0679F-B4C8-4627-B393-8DA9E9FD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239" y="1791618"/>
            <a:ext cx="9361219" cy="3954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A16CE83-969B-D875-C69C-50C2CCBA2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374110"/>
            <a:ext cx="3487769" cy="1166321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06749215-2E78-106F-A97D-83A10BD0890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064" y="5096229"/>
            <a:ext cx="1463571" cy="130640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EC9F31-7C45-8F1E-99CE-BE7FC94424D1}"/>
              </a:ext>
            </a:extLst>
          </p:cNvPr>
          <p:cNvSpPr txBox="1"/>
          <p:nvPr/>
        </p:nvSpPr>
        <p:spPr>
          <a:xfrm>
            <a:off x="639542" y="1676400"/>
            <a:ext cx="10622818" cy="341632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How are the findings of this report relevant to your own practice?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How can we overcome the existing barriers to create an effective and consistent response to road death and serious injury?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How can we best generate impact in this area through our next steps?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3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Background pattern&#10;&#10;Description automatically generated with medium confidence">
            <a:extLst>
              <a:ext uri="{FF2B5EF4-FFF2-40B4-BE49-F238E27FC236}">
                <a16:creationId xmlns:a16="http://schemas.microsoft.com/office/drawing/2014/main" id="{F97DC134-49D7-4BE4-B700-5E1458058E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86" r="-1" b="7122"/>
          <a:stretch/>
        </p:blipFill>
        <p:spPr>
          <a:xfrm>
            <a:off x="3048" y="15250"/>
            <a:ext cx="1218895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E776B7-1B73-45B1-B9AE-BA279808B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Questions and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0679F-B4C8-4627-B393-8DA9E9FD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6295" y="1791618"/>
            <a:ext cx="5206163" cy="392615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Thank you for your attendance at this event.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We welcome your feedback, questions and general comments.</a:t>
            </a:r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A16CE83-969B-D875-C69C-50C2CCBA26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374110"/>
            <a:ext cx="3487769" cy="1166321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06749215-2E78-106F-A97D-83A10BD0890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064" y="5096229"/>
            <a:ext cx="1463571" cy="130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50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BB7E73-E730-42EA-AACE-D1E323EA5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F6C2E9-B316-4410-88E5-74F044FC3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D07262-43A6-451F-9B19-77B943C63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9C75D0-4420-4C0D-B872-FF7C7A011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>
            <a:normAutofit/>
          </a:bodyPr>
          <a:lstStyle/>
          <a:p>
            <a:r>
              <a:rPr lang="en-GB"/>
              <a:t>The roads context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C50A826-F53E-49BB-8EAF-C872386A6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029386"/>
              </p:ext>
            </p:extLst>
          </p:nvPr>
        </p:nvGraphicFramePr>
        <p:xfrm>
          <a:off x="1117600" y="1422400"/>
          <a:ext cx="10668000" cy="498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5669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A183-30FC-4DF5-95F9-7DFFC2EDF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3"/>
            <a:ext cx="10108990" cy="1221037"/>
          </a:xfrm>
        </p:spPr>
        <p:txBody>
          <a:bodyPr>
            <a:normAutofit/>
          </a:bodyPr>
          <a:lstStyle/>
          <a:p>
            <a:r>
              <a:rPr lang="en-GB" sz="3800" dirty="0"/>
              <a:t>Road Victims – what do we already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926AD-B9A6-4E69-AD78-E58056849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1676400"/>
            <a:ext cx="9994690" cy="4650038"/>
          </a:xfrm>
        </p:spPr>
        <p:txBody>
          <a:bodyPr>
            <a:noAutofit/>
          </a:bodyPr>
          <a:lstStyle/>
          <a:p>
            <a:r>
              <a:rPr lang="en-GB" sz="2000" dirty="0"/>
              <a:t>The impact of road incidents can be immense, affecting more than just those directly involved (Priya et al, 2021) and can vary in magnitude, type and timescale (Tehrani, 2004).</a:t>
            </a:r>
          </a:p>
          <a:p>
            <a:endParaRPr lang="en-GB" sz="2000" dirty="0"/>
          </a:p>
          <a:p>
            <a:r>
              <a:rPr lang="en-GB" sz="2000" dirty="0"/>
              <a:t>Family support and access to information are key (</a:t>
            </a:r>
            <a:r>
              <a:rPr lang="en-GB" sz="2000" dirty="0" err="1"/>
              <a:t>Sabet</a:t>
            </a:r>
            <a:r>
              <a:rPr lang="en-GB" sz="2000" dirty="0"/>
              <a:t> et al., 2016).</a:t>
            </a:r>
          </a:p>
          <a:p>
            <a:endParaRPr lang="en-GB" sz="2000" dirty="0"/>
          </a:p>
          <a:p>
            <a:r>
              <a:rPr lang="en-GB" sz="2000" dirty="0"/>
              <a:t>Fair police procedures, police engagement with victims, and use of appropriate language are important to those impacted by trauma (Elliot et al., 2012).</a:t>
            </a:r>
          </a:p>
        </p:txBody>
      </p:sp>
    </p:spTree>
    <p:extLst>
      <p:ext uri="{BB962C8B-B14F-4D97-AF65-F5344CB8AC3E}">
        <p14:creationId xmlns:p14="http://schemas.microsoft.com/office/powerpoint/2010/main" val="1434264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0F5B9-7DA1-4E5C-8928-478C9C25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What did we do?</a:t>
            </a:r>
            <a:br>
              <a:rPr lang="en-GB" sz="4000" dirty="0"/>
            </a:br>
            <a:r>
              <a:rPr lang="en-GB" sz="4000" dirty="0"/>
              <a:t>Methodological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CD3D3-650D-4C92-87E3-6A34585F1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710" y="2274316"/>
            <a:ext cx="9486690" cy="3926152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A</a:t>
            </a: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nalysis of Warwickshire Police road collision data from 2017-2021,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Police force FOI request analysis from 40 police forces,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Focus groups and interviews with 34 stakeholders,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Questionnaires with 8 stakeholders,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Interviews with 10 victims/survivors of RTCs, and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Questionnaires with 3 victims/survivors or RTCs. </a:t>
            </a:r>
            <a:endParaRPr lang="en-GB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738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C68F39-5E8A-844C-A8FD-394F253C1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583CEB-AC2B-2640-94F6-5958E6BC5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00AEB8-BBFE-4089-BFBD-9344A895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513" y="431673"/>
            <a:ext cx="4067909" cy="1550419"/>
          </a:xfrm>
        </p:spPr>
        <p:txBody>
          <a:bodyPr>
            <a:normAutofit/>
          </a:bodyPr>
          <a:lstStyle/>
          <a:p>
            <a:r>
              <a:rPr lang="en-GB" dirty="0"/>
              <a:t>Analysis – casualty data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F4ED-F610-4210-BEA3-4094D5B09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321" y="2203548"/>
            <a:ext cx="3614055" cy="4139184"/>
          </a:xfrm>
        </p:spPr>
        <p:txBody>
          <a:bodyPr>
            <a:normAutofit/>
          </a:bodyPr>
          <a:lstStyle/>
          <a:p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1507 people were killed or seriously injured on Warwickshire’s roads between 2017 and 2021.</a:t>
            </a:r>
          </a:p>
          <a:p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 car drivers aged 21-30 disproportionately account for all fatal casualties. 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C9610A-E5A7-4B80-A837-2107E059D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8422" y="442912"/>
            <a:ext cx="6743228" cy="609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23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A8DDA3-B4FC-D445-AA06-C92ABAE24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88543" y="5476671"/>
            <a:ext cx="2770698" cy="138132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D0692D-A304-5E4A-BCD9-C00690321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88542" y="4101177"/>
            <a:ext cx="1373567" cy="2756824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00AEB8-BBFE-4089-BFBD-9344A895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542" y="455362"/>
            <a:ext cx="3183457" cy="3392972"/>
          </a:xfrm>
        </p:spPr>
        <p:txBody>
          <a:bodyPr>
            <a:normAutofit/>
          </a:bodyPr>
          <a:lstStyle/>
          <a:p>
            <a:r>
              <a:rPr lang="en-GB"/>
              <a:t>Analysis – FOI data </a:t>
            </a:r>
            <a:br>
              <a:rPr lang="en-GB"/>
            </a:br>
            <a:br>
              <a:rPr lang="en-GB"/>
            </a:br>
            <a:r>
              <a:rPr lang="en-GB"/>
              <a:t>Eligibility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A5AEC40-37BE-D5BC-0C30-AF1D70CB8F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2848633"/>
              </p:ext>
            </p:extLst>
          </p:nvPr>
        </p:nvGraphicFramePr>
        <p:xfrm>
          <a:off x="4768801" y="455362"/>
          <a:ext cx="7020428" cy="6010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08828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A8DDA3-B4FC-D445-AA06-C92ABAE24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88543" y="5476671"/>
            <a:ext cx="2770698" cy="138132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D0692D-A304-5E4A-BCD9-C00690321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88542" y="4101177"/>
            <a:ext cx="1373567" cy="2756824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00AEB8-BBFE-4089-BFBD-9344A895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542" y="455362"/>
            <a:ext cx="3183457" cy="339297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400"/>
              <a:t>Analysis – FOI data</a:t>
            </a:r>
            <a:br>
              <a:rPr lang="en-GB" sz="2400"/>
            </a:br>
            <a:br>
              <a:rPr lang="en-GB" sz="2400"/>
            </a:br>
            <a:r>
              <a:rPr lang="en-GB" sz="2400"/>
              <a:t>Provision </a:t>
            </a:r>
            <a:br>
              <a:rPr lang="en-GB" sz="2400"/>
            </a:br>
            <a:br>
              <a:rPr lang="en-GB" sz="2400"/>
            </a:br>
            <a:br>
              <a:rPr lang="en-GB" sz="2400"/>
            </a:br>
            <a:br>
              <a:rPr lang="en-GB" sz="2400"/>
            </a:br>
            <a:br>
              <a:rPr lang="en-GB" sz="2400"/>
            </a:br>
            <a:br>
              <a:rPr lang="en-GB" sz="2400"/>
            </a:br>
            <a:br>
              <a:rPr lang="en-GB" sz="2400"/>
            </a:br>
            <a:r>
              <a:rPr lang="en-GB" sz="2400"/>
              <a:t>Victims supported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2351DBA-25E3-D36E-71CE-FBBD27088C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0907134"/>
              </p:ext>
            </p:extLst>
          </p:nvPr>
        </p:nvGraphicFramePr>
        <p:xfrm>
          <a:off x="4775200" y="228600"/>
          <a:ext cx="6908800" cy="635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7484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0AEB8-BBFE-4089-BFBD-9344A8958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dirty="0"/>
              <a:t>Analysis – Stakeholder data</a:t>
            </a:r>
            <a:br>
              <a:rPr lang="en-GB" sz="4000" dirty="0"/>
            </a:br>
            <a:br>
              <a:rPr lang="en-GB" sz="4000" dirty="0"/>
            </a:br>
            <a:r>
              <a:rPr lang="en-GB" sz="3600" dirty="0"/>
              <a:t>Harm in the roads context</a:t>
            </a:r>
            <a:br>
              <a:rPr lang="en-GB" sz="3600" dirty="0"/>
            </a:br>
            <a:br>
              <a:rPr lang="en-GB" sz="3600" dirty="0"/>
            </a:br>
            <a:br>
              <a:rPr lang="en-GB" sz="3600" dirty="0"/>
            </a:br>
            <a:br>
              <a:rPr lang="en-GB" sz="3600" dirty="0"/>
            </a:br>
            <a:r>
              <a:rPr lang="en-GB" sz="3600" dirty="0"/>
              <a:t>A ‘victim’ in a non-crime context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F4ED-F610-4210-BEA3-4094D5B09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84400"/>
            <a:ext cx="9677190" cy="3901768"/>
          </a:xfrm>
        </p:spPr>
        <p:txBody>
          <a:bodyPr/>
          <a:lstStyle/>
          <a:p>
            <a:r>
              <a:rPr lang="en-GB" dirty="0"/>
              <a:t>The road context is one of frequent and traumatic death/injury, making it difficult (but essential) to provide a high-quality victim service.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Much road trauma is not crime-related.</a:t>
            </a:r>
          </a:p>
          <a:p>
            <a:r>
              <a:rPr lang="en-GB" dirty="0"/>
              <a:t>All have the potential to be impacted by, and therefore victims of, road trauma, including witnesses and perpetrators.</a:t>
            </a:r>
          </a:p>
          <a:p>
            <a:r>
              <a:rPr lang="en-GB" dirty="0"/>
              <a:t>The term ‘victim’ may not be appropriate.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851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0AEB8-BBFE-4089-BFBD-9344A895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4307138"/>
          </a:xfrm>
        </p:spPr>
        <p:txBody>
          <a:bodyPr>
            <a:normAutofit/>
          </a:bodyPr>
          <a:lstStyle/>
          <a:p>
            <a:r>
              <a:rPr lang="en-GB" sz="4000" dirty="0"/>
              <a:t>Analysis – Stakeholder data</a:t>
            </a:r>
            <a:br>
              <a:rPr lang="en-GB" sz="4000" dirty="0"/>
            </a:br>
            <a:br>
              <a:rPr lang="en-GB" sz="3200" dirty="0"/>
            </a:br>
            <a:r>
              <a:rPr lang="en-GB" sz="3200" dirty="0"/>
              <a:t>Postcode lottery</a:t>
            </a:r>
            <a:br>
              <a:rPr lang="en-GB" sz="3200" dirty="0"/>
            </a:br>
            <a:br>
              <a:rPr lang="en-GB" sz="3200" dirty="0"/>
            </a:b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Areas for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F4ED-F610-4210-BEA3-4094D5B09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710" y="2184400"/>
            <a:ext cx="10025170" cy="4445000"/>
          </a:xfrm>
        </p:spPr>
        <p:txBody>
          <a:bodyPr>
            <a:normAutofit fontScale="92500"/>
          </a:bodyPr>
          <a:lstStyle/>
          <a:p>
            <a:r>
              <a:rPr lang="en-GB" dirty="0"/>
              <a:t>Support provision differs across geographies, funders and support providers.</a:t>
            </a:r>
          </a:p>
          <a:p>
            <a:r>
              <a:rPr lang="en-GB" dirty="0"/>
              <a:t>Self-referral mechanisms are possible, but awareness of services is a limitation.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FLOs may act as conduits to other support services but should not be service ‘providers’.</a:t>
            </a:r>
          </a:p>
          <a:p>
            <a:r>
              <a:rPr lang="en-GB" dirty="0"/>
              <a:t>Professionals may require support too.</a:t>
            </a:r>
          </a:p>
          <a:p>
            <a:r>
              <a:rPr lang="en-GB" dirty="0"/>
              <a:t>Greater awareness of services needed for public and professionals.</a:t>
            </a:r>
          </a:p>
          <a:p>
            <a:r>
              <a:rPr lang="en-GB" dirty="0"/>
              <a:t>Centralised support mechanisms could help alleviate the postcode lottery.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45990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weaveVTI">
  <a:themeElements>
    <a:clrScheme name="AnalogousFromRegularSeedLeftStep">
      <a:dk1>
        <a:srgbClr val="000000"/>
      </a:dk1>
      <a:lt1>
        <a:srgbClr val="FFFFFF"/>
      </a:lt1>
      <a:dk2>
        <a:srgbClr val="1B1937"/>
      </a:dk2>
      <a:lt2>
        <a:srgbClr val="E3E8E2"/>
      </a:lt2>
      <a:accent1>
        <a:srgbClr val="B829E7"/>
      </a:accent1>
      <a:accent2>
        <a:srgbClr val="5717D5"/>
      </a:accent2>
      <a:accent3>
        <a:srgbClr val="2938E7"/>
      </a:accent3>
      <a:accent4>
        <a:srgbClr val="1775D5"/>
      </a:accent4>
      <a:accent5>
        <a:srgbClr val="22B4C2"/>
      </a:accent5>
      <a:accent6>
        <a:srgbClr val="14BB84"/>
      </a:accent6>
      <a:hlink>
        <a:srgbClr val="499331"/>
      </a:hlink>
      <a:folHlink>
        <a:srgbClr val="7F7F7F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625808BE024F4DBD21563971055C9F" ma:contentTypeVersion="12" ma:contentTypeDescription="Create a new document." ma:contentTypeScope="" ma:versionID="a2c1b040421af6560de7781e10c8247f">
  <xsd:schema xmlns:xsd="http://www.w3.org/2001/XMLSchema" xmlns:xs="http://www.w3.org/2001/XMLSchema" xmlns:p="http://schemas.microsoft.com/office/2006/metadata/properties" xmlns:ns2="2e2ed2a5-9f7a-4c72-adce-ee33beaafd26" xmlns:ns3="ea8bbd92-50c4-4913-9858-6ccc06202445" targetNamespace="http://schemas.microsoft.com/office/2006/metadata/properties" ma:root="true" ma:fieldsID="d83c0131648c94ff12f485cd9522c615" ns2:_="" ns3:_="">
    <xsd:import namespace="2e2ed2a5-9f7a-4c72-adce-ee33beaafd26"/>
    <xsd:import namespace="ea8bbd92-50c4-4913-9858-6ccc0620244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2ed2a5-9f7a-4c72-adce-ee33beaafd2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8bbd92-50c4-4913-9858-6ccc062024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B905FD-70D2-47BF-BFB1-B30A6735A585}"/>
</file>

<file path=customXml/itemProps2.xml><?xml version="1.0" encoding="utf-8"?>
<ds:datastoreItem xmlns:ds="http://schemas.openxmlformats.org/officeDocument/2006/customXml" ds:itemID="{660147F2-FCA5-4FA5-8F60-F79B4A14D8DD}"/>
</file>

<file path=customXml/itemProps3.xml><?xml version="1.0" encoding="utf-8"?>
<ds:datastoreItem xmlns:ds="http://schemas.openxmlformats.org/officeDocument/2006/customXml" ds:itemID="{9998A0B1-BD28-4F3B-A7ED-90BAEBD1E058}"/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1244</Words>
  <Application>Microsoft Macintosh PowerPoint</Application>
  <PresentationFormat>Widescreen</PresentationFormat>
  <Paragraphs>123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Neue Haas Grotesk Text Pro</vt:lpstr>
      <vt:lpstr>Tahoma</vt:lpstr>
      <vt:lpstr>Times New Roman</vt:lpstr>
      <vt:lpstr>InterweaveVTI</vt:lpstr>
      <vt:lpstr>Warwickshire  Road Victims Needs Assessment</vt:lpstr>
      <vt:lpstr>The roads context</vt:lpstr>
      <vt:lpstr>Road Victims – what do we already know?</vt:lpstr>
      <vt:lpstr>What did we do? Methodological approach</vt:lpstr>
      <vt:lpstr>Analysis – casualty data </vt:lpstr>
      <vt:lpstr>Analysis – FOI data   Eligibility</vt:lpstr>
      <vt:lpstr>Analysis – FOI data  Provision        Victims supported</vt:lpstr>
      <vt:lpstr>Analysis – Stakeholder data  Harm in the roads context    A ‘victim’ in a non-crime context</vt:lpstr>
      <vt:lpstr>Analysis – Stakeholder data  Postcode lottery    Areas for development</vt:lpstr>
      <vt:lpstr>Analysis – Affected people data</vt:lpstr>
      <vt:lpstr>Analysis – Affected people data</vt:lpstr>
      <vt:lpstr>Discussion and recommendations - Context and terminology</vt:lpstr>
      <vt:lpstr>Discussion and recommendations - Service provision</vt:lpstr>
      <vt:lpstr>Discussion and recommendations - Referral and awareness</vt:lpstr>
      <vt:lpstr>Thank you – Q&amp;A</vt:lpstr>
      <vt:lpstr>Questions and comments</vt:lpstr>
      <vt:lpstr>Questions and comments</vt:lpstr>
    </vt:vector>
  </TitlesOfParts>
  <Company>Staffordshire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Warwickshire  Road Victims Needs Assessment</dc:title>
  <dc:creator>SAVIGAR-SHAW Leanne</dc:creator>
  <cp:lastModifiedBy>Becky White</cp:lastModifiedBy>
  <cp:revision>79</cp:revision>
  <dcterms:created xsi:type="dcterms:W3CDTF">2022-07-09T07:25:17Z</dcterms:created>
  <dcterms:modified xsi:type="dcterms:W3CDTF">2022-12-13T09:55:17Z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0x01010048625808BE024F4DBD21563971055C9F</vt:lpwstr>
  </property>
</Properties>
</file>